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1"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8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8/6/2023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8/6/2023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8/6/2023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8/6/2023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62000"/>
                <a:hueMod val="108000"/>
                <a:satMod val="164000"/>
                <a:lumMod val="69000"/>
              </a:schemeClr>
              <a:schemeClr val="bg2">
                <a:tint val="96000"/>
                <a:hueMod val="90000"/>
                <a:satMod val="130000"/>
                <a:lumMod val="134000"/>
              </a:schemeClr>
            </a:duotone>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artisticLightScreen/>
                    </a14:imgEffect>
                    <a14:imgEffect>
                      <a14:colorTemperature colorTemp="6873"/>
                    </a14:imgEffect>
                    <a14:imgEffect>
                      <a14:brightnessContrast contrast="-8000"/>
                    </a14:imgEffect>
                  </a14:imgLayer>
                </a14:imgProps>
              </a:ext>
              <a:ext uri="{28A0092B-C50C-407E-A947-70E740481C1C}">
                <a14:useLocalDpi xmlns:a14="http://schemas.microsoft.com/office/drawing/2010/main" val="0"/>
              </a:ext>
            </a:extLst>
          </a:blip>
          <a:stretch>
            <a:fillRect/>
          </a:stretch>
        </p:blipFill>
        <p:spPr>
          <a:xfrm>
            <a:off x="1012389" y="0"/>
            <a:ext cx="10167223" cy="6745414"/>
          </a:xfrm>
          <a:prstGeom prst="rect">
            <a:avLst/>
          </a:prstGeom>
          <a:effectLst>
            <a:glow rad="228600">
              <a:schemeClr val="accent1">
                <a:satMod val="175000"/>
                <a:alpha val="32000"/>
              </a:schemeClr>
            </a:glow>
            <a:outerShdw blurRad="533400" dist="558800" dir="6600000" algn="ctr" rotWithShape="0">
              <a:srgbClr val="000000">
                <a:alpha val="60000"/>
              </a:srgbClr>
            </a:outerShdw>
            <a:reflection endPos="0" dist="50800" dir="5400000" sy="-100000" algn="bl" rotWithShape="0"/>
          </a:effectLst>
        </p:spPr>
      </p:pic>
      <p:sp>
        <p:nvSpPr>
          <p:cNvPr id="2" name="Title 1"/>
          <p:cNvSpPr>
            <a:spLocks noGrp="1"/>
          </p:cNvSpPr>
          <p:nvPr>
            <p:ph type="ctrTitle"/>
          </p:nvPr>
        </p:nvSpPr>
        <p:spPr/>
        <p:txBody>
          <a:bodyPr/>
          <a:lstStyle/>
          <a:p>
            <a:pPr algn="ctr"/>
            <a:r>
              <a:rPr lang="en-US" sz="5200" b="1" u="sng" spc="300" dirty="0">
                <a:solidFill>
                  <a:schemeClr val="bg1">
                    <a:lumMod val="95000"/>
                    <a:lumOff val="5000"/>
                  </a:schemeClr>
                </a:solidFill>
                <a:effectLst>
                  <a:outerShdw blurRad="38100" dist="38100" dir="2700000" algn="tl">
                    <a:srgbClr val="000000">
                      <a:alpha val="43137"/>
                    </a:srgbClr>
                  </a:outerShdw>
                </a:effectLst>
              </a:rPr>
              <a:t>“Designing a Cloud Computing Architecture for small Business </a:t>
            </a:r>
            <a:r>
              <a:rPr lang="en-US" sz="5200" b="1" u="sng" spc="300" dirty="0" smtClean="0">
                <a:solidFill>
                  <a:schemeClr val="bg1">
                    <a:lumMod val="95000"/>
                    <a:lumOff val="5000"/>
                  </a:schemeClr>
                </a:solidFill>
                <a:effectLst>
                  <a:outerShdw blurRad="38100" dist="38100" dir="2700000" algn="tl">
                    <a:srgbClr val="000000">
                      <a:alpha val="43137"/>
                    </a:srgbClr>
                  </a:outerShdw>
                </a:effectLst>
              </a:rPr>
              <a:t>Organization”</a:t>
            </a:r>
            <a:endParaRPr lang="en-IN" sz="5200" b="1" u="sng" spc="300" dirty="0">
              <a:solidFill>
                <a:schemeClr val="bg1">
                  <a:lumMod val="95000"/>
                  <a:lumOff val="5000"/>
                </a:schemeClr>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p:txBody>
          <a:bodyPr/>
          <a:lstStyle/>
          <a:p>
            <a:r>
              <a:rPr lang="en-IN" dirty="0" smtClean="0"/>
              <a:t> </a:t>
            </a:r>
            <a:endParaRPr lang="en-IN" dirty="0"/>
          </a:p>
        </p:txBody>
      </p:sp>
    </p:spTree>
    <p:extLst>
      <p:ext uri="{BB962C8B-B14F-4D97-AF65-F5344CB8AC3E}">
        <p14:creationId xmlns:p14="http://schemas.microsoft.com/office/powerpoint/2010/main" val="1924365902"/>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576582" y="2087730"/>
            <a:ext cx="6706181" cy="3444538"/>
          </a:xfrm>
          <a:prstGeom prst="rect">
            <a:avLst/>
          </a:prstGeom>
          <a:effectLst>
            <a:reflection blurRad="6350" stA="50000" endA="300" endPos="55500" dist="101600" dir="5400000" sy="-100000" algn="bl" rotWithShape="0"/>
          </a:effectLst>
          <a:scene3d>
            <a:camera prst="isometricOffAxis2Left"/>
            <a:lightRig rig="threePt" dir="t"/>
          </a:scene3d>
        </p:spPr>
        <p:style>
          <a:lnRef idx="2">
            <a:schemeClr val="accent3">
              <a:shade val="50000"/>
            </a:schemeClr>
          </a:lnRef>
          <a:fillRef idx="1">
            <a:schemeClr val="accent3"/>
          </a:fillRef>
          <a:effectRef idx="0">
            <a:schemeClr val="accent3"/>
          </a:effectRef>
          <a:fontRef idx="minor">
            <a:schemeClr val="lt1"/>
          </a:fontRef>
        </p:style>
      </p:pic>
      <p:sp>
        <p:nvSpPr>
          <p:cNvPr id="2" name="Title 1"/>
          <p:cNvSpPr>
            <a:spLocks noGrp="1"/>
          </p:cNvSpPr>
          <p:nvPr>
            <p:ph type="title"/>
          </p:nvPr>
        </p:nvSpPr>
        <p:spPr>
          <a:xfrm>
            <a:off x="646111" y="452718"/>
            <a:ext cx="9404723" cy="778923"/>
          </a:xfrm>
        </p:spPr>
        <p:txBody>
          <a:bodyPr/>
          <a:lstStyle/>
          <a:p>
            <a:r>
              <a:rPr lang="en-IN" b="1" dirty="0">
                <a:solidFill>
                  <a:schemeClr val="bg1">
                    <a:lumMod val="85000"/>
                    <a:lumOff val="15000"/>
                  </a:schemeClr>
                </a:solidFill>
              </a:rPr>
              <a:t>Security in the Cloud</a:t>
            </a:r>
            <a:endParaRPr lang="en-IN" dirty="0">
              <a:solidFill>
                <a:schemeClr val="bg1">
                  <a:lumMod val="85000"/>
                  <a:lumOff val="15000"/>
                </a:schemeClr>
              </a:solidFill>
            </a:endParaRPr>
          </a:p>
        </p:txBody>
      </p:sp>
      <p:sp>
        <p:nvSpPr>
          <p:cNvPr id="3" name="Content Placeholder 2"/>
          <p:cNvSpPr>
            <a:spLocks noGrp="1"/>
          </p:cNvSpPr>
          <p:nvPr>
            <p:ph idx="1"/>
          </p:nvPr>
        </p:nvSpPr>
        <p:spPr>
          <a:xfrm>
            <a:off x="1103312" y="1371600"/>
            <a:ext cx="8946541" cy="4876799"/>
          </a:xfrm>
        </p:spPr>
        <p:txBody>
          <a:bodyPr/>
          <a:lstStyle/>
          <a:p>
            <a:r>
              <a:rPr lang="en-US" dirty="0">
                <a:solidFill>
                  <a:schemeClr val="bg1">
                    <a:lumMod val="85000"/>
                    <a:lumOff val="15000"/>
                  </a:schemeClr>
                </a:solidFill>
              </a:rPr>
              <a:t>Access Control</a:t>
            </a:r>
          </a:p>
          <a:p>
            <a:pPr lvl="1"/>
            <a:r>
              <a:rPr lang="en-US" dirty="0">
                <a:solidFill>
                  <a:schemeClr val="bg1">
                    <a:lumMod val="85000"/>
                    <a:lumOff val="15000"/>
                  </a:schemeClr>
                </a:solidFill>
              </a:rPr>
              <a:t>Multi-factor authentication, role-based access</a:t>
            </a:r>
          </a:p>
          <a:p>
            <a:r>
              <a:rPr lang="en-US" dirty="0">
                <a:solidFill>
                  <a:schemeClr val="bg1">
                    <a:lumMod val="85000"/>
                    <a:lumOff val="15000"/>
                  </a:schemeClr>
                </a:solidFill>
              </a:rPr>
              <a:t>Data Encryption</a:t>
            </a:r>
          </a:p>
          <a:p>
            <a:pPr lvl="1"/>
            <a:r>
              <a:rPr lang="en-US" dirty="0">
                <a:solidFill>
                  <a:schemeClr val="bg1">
                    <a:lumMod val="85000"/>
                    <a:lumOff val="15000"/>
                  </a:schemeClr>
                </a:solidFill>
              </a:rPr>
              <a:t>Protecting data from unauthorized access</a:t>
            </a:r>
          </a:p>
          <a:p>
            <a:r>
              <a:rPr lang="en-US" dirty="0">
                <a:solidFill>
                  <a:schemeClr val="bg1">
                    <a:lumMod val="85000"/>
                    <a:lumOff val="15000"/>
                  </a:schemeClr>
                </a:solidFill>
              </a:rPr>
              <a:t>Regular Auditing</a:t>
            </a:r>
          </a:p>
          <a:p>
            <a:pPr lvl="1"/>
            <a:r>
              <a:rPr lang="en-US" dirty="0">
                <a:solidFill>
                  <a:schemeClr val="bg1">
                    <a:lumMod val="85000"/>
                    <a:lumOff val="15000"/>
                  </a:schemeClr>
                </a:solidFill>
              </a:rPr>
              <a:t>Identifying vulnerabilities and compliance</a:t>
            </a:r>
          </a:p>
          <a:p>
            <a:r>
              <a:rPr lang="en-US" dirty="0">
                <a:solidFill>
                  <a:schemeClr val="bg1">
                    <a:lumMod val="85000"/>
                    <a:lumOff val="15000"/>
                  </a:schemeClr>
                </a:solidFill>
              </a:rPr>
              <a:t>Intrusion Detection</a:t>
            </a:r>
          </a:p>
          <a:p>
            <a:pPr lvl="1"/>
            <a:r>
              <a:rPr lang="en-US" dirty="0">
                <a:solidFill>
                  <a:schemeClr val="bg1">
                    <a:lumMod val="85000"/>
                    <a:lumOff val="15000"/>
                  </a:schemeClr>
                </a:solidFill>
              </a:rPr>
              <a:t>Monitoring and responding to breaches</a:t>
            </a:r>
          </a:p>
          <a:p>
            <a:r>
              <a:rPr lang="en-US" dirty="0">
                <a:solidFill>
                  <a:schemeClr val="bg1">
                    <a:lumMod val="85000"/>
                    <a:lumOff val="15000"/>
                  </a:schemeClr>
                </a:solidFill>
              </a:rPr>
              <a:t>Vendor Security</a:t>
            </a:r>
          </a:p>
          <a:p>
            <a:pPr lvl="1"/>
            <a:r>
              <a:rPr lang="en-US" dirty="0">
                <a:solidFill>
                  <a:schemeClr val="bg1">
                    <a:lumMod val="85000"/>
                    <a:lumOff val="15000"/>
                  </a:schemeClr>
                </a:solidFill>
              </a:rPr>
              <a:t>Understanding shared responsibility model</a:t>
            </a:r>
          </a:p>
          <a:p>
            <a:endParaRPr lang="en-IN" dirty="0"/>
          </a:p>
        </p:txBody>
      </p:sp>
    </p:spTree>
    <p:extLst>
      <p:ext uri="{BB962C8B-B14F-4D97-AF65-F5344CB8AC3E}">
        <p14:creationId xmlns:p14="http://schemas.microsoft.com/office/powerpoint/2010/main" val="1227600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2898"/>
          </a:xfrm>
        </p:spPr>
        <p:txBody>
          <a:bodyPr/>
          <a:lstStyle/>
          <a:p>
            <a:r>
              <a:rPr lang="en-IN" b="1" dirty="0" smtClean="0">
                <a:solidFill>
                  <a:schemeClr val="bg1">
                    <a:lumMod val="85000"/>
                    <a:lumOff val="15000"/>
                  </a:schemeClr>
                </a:solidFill>
              </a:rPr>
              <a:t>Implementation Roadmap</a:t>
            </a:r>
            <a:endParaRPr lang="en-IN" dirty="0">
              <a:solidFill>
                <a:schemeClr val="bg1">
                  <a:lumMod val="85000"/>
                  <a:lumOff val="15000"/>
                </a:schemeClr>
              </a:solidFill>
            </a:endParaRPr>
          </a:p>
        </p:txBody>
      </p:sp>
      <p:sp>
        <p:nvSpPr>
          <p:cNvPr id="3" name="Content Placeholder 2"/>
          <p:cNvSpPr>
            <a:spLocks noGrp="1"/>
          </p:cNvSpPr>
          <p:nvPr>
            <p:ph idx="1"/>
          </p:nvPr>
        </p:nvSpPr>
        <p:spPr>
          <a:xfrm>
            <a:off x="1103312" y="1408922"/>
            <a:ext cx="8946541" cy="4839477"/>
          </a:xfrm>
        </p:spPr>
        <p:txBody>
          <a:bodyPr/>
          <a:lstStyle/>
          <a:p>
            <a:r>
              <a:rPr lang="en-US" b="1" dirty="0"/>
              <a:t>Assessment:</a:t>
            </a:r>
            <a:r>
              <a:rPr lang="en-US" dirty="0"/>
              <a:t> </a:t>
            </a:r>
            <a:r>
              <a:rPr lang="en-US" dirty="0">
                <a:solidFill>
                  <a:srgbClr val="92D050"/>
                </a:solidFill>
              </a:rPr>
              <a:t>Evaluate current setup, set migration goals.</a:t>
            </a:r>
          </a:p>
          <a:p>
            <a:r>
              <a:rPr lang="en-US" b="1" dirty="0"/>
              <a:t>Data Migration:</a:t>
            </a:r>
            <a:r>
              <a:rPr lang="en-US" dirty="0"/>
              <a:t> </a:t>
            </a:r>
            <a:r>
              <a:rPr lang="en-US" dirty="0">
                <a:solidFill>
                  <a:srgbClr val="92D050"/>
                </a:solidFill>
              </a:rPr>
              <a:t>Transfer data securely to the cloud.</a:t>
            </a:r>
          </a:p>
          <a:p>
            <a:r>
              <a:rPr lang="en-US" b="1" dirty="0"/>
              <a:t>Application Migration:</a:t>
            </a:r>
            <a:r>
              <a:rPr lang="en-US" dirty="0"/>
              <a:t> </a:t>
            </a:r>
            <a:r>
              <a:rPr lang="en-US" dirty="0">
                <a:solidFill>
                  <a:srgbClr val="92D050"/>
                </a:solidFill>
              </a:rPr>
              <a:t>Adapt and test applications for the cloud.</a:t>
            </a:r>
          </a:p>
          <a:p>
            <a:r>
              <a:rPr lang="en-US" b="1" dirty="0"/>
              <a:t>Testing:</a:t>
            </a:r>
            <a:r>
              <a:rPr lang="en-US" dirty="0"/>
              <a:t> </a:t>
            </a:r>
            <a:r>
              <a:rPr lang="en-US" dirty="0">
                <a:solidFill>
                  <a:srgbClr val="92D050"/>
                </a:solidFill>
              </a:rPr>
              <a:t>Thoroughly test systems and performance.</a:t>
            </a:r>
          </a:p>
          <a:p>
            <a:r>
              <a:rPr lang="en-US" b="1" dirty="0"/>
              <a:t>Deployment:</a:t>
            </a:r>
            <a:r>
              <a:rPr lang="en-US" dirty="0"/>
              <a:t> </a:t>
            </a:r>
            <a:r>
              <a:rPr lang="en-US" dirty="0">
                <a:solidFill>
                  <a:srgbClr val="92D050"/>
                </a:solidFill>
              </a:rPr>
              <a:t>Configure, deploy, and monitor in the cloud.</a:t>
            </a:r>
          </a:p>
          <a:p>
            <a:r>
              <a:rPr lang="en-US" b="1" dirty="0"/>
              <a:t>Monitoring &amp; Optimization:</a:t>
            </a:r>
            <a:r>
              <a:rPr lang="en-US" dirty="0"/>
              <a:t> </a:t>
            </a:r>
            <a:r>
              <a:rPr lang="en-US" dirty="0">
                <a:solidFill>
                  <a:srgbClr val="92D050"/>
                </a:solidFill>
              </a:rPr>
              <a:t>Monitor, adjust, and optimize resources.</a:t>
            </a:r>
          </a:p>
          <a:p>
            <a:r>
              <a:rPr lang="en-US" b="1" dirty="0"/>
              <a:t>Training &amp; Documentation:</a:t>
            </a:r>
            <a:r>
              <a:rPr lang="en-US" dirty="0"/>
              <a:t> </a:t>
            </a:r>
            <a:r>
              <a:rPr lang="en-US" dirty="0">
                <a:solidFill>
                  <a:srgbClr val="92D050"/>
                </a:solidFill>
              </a:rPr>
              <a:t>Train teams, create user guides.</a:t>
            </a:r>
          </a:p>
          <a:p>
            <a:r>
              <a:rPr lang="en-US" b="1" dirty="0"/>
              <a:t>Ongoing Management:</a:t>
            </a:r>
            <a:r>
              <a:rPr lang="en-US" dirty="0"/>
              <a:t> </a:t>
            </a:r>
            <a:r>
              <a:rPr lang="en-US" dirty="0">
                <a:solidFill>
                  <a:srgbClr val="92D050"/>
                </a:solidFill>
              </a:rPr>
              <a:t>Maintain, update, and enhance cloud environment.</a:t>
            </a:r>
          </a:p>
          <a:p>
            <a:endParaRPr lang="en-IN" dirty="0"/>
          </a:p>
        </p:txBody>
      </p:sp>
    </p:spTree>
    <p:extLst>
      <p:ext uri="{BB962C8B-B14F-4D97-AF65-F5344CB8AC3E}">
        <p14:creationId xmlns:p14="http://schemas.microsoft.com/office/powerpoint/2010/main" val="2382309136"/>
      </p:ext>
    </p:extLst>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1012188"/>
          </a:xfrm>
        </p:spPr>
        <p:txBody>
          <a:bodyPr/>
          <a:lstStyle/>
          <a:p>
            <a:r>
              <a:rPr lang="en-IN" b="1" dirty="0" smtClean="0"/>
              <a:t>Conclusion</a:t>
            </a:r>
            <a:endParaRPr lang="en-IN" dirty="0"/>
          </a:p>
        </p:txBody>
      </p:sp>
      <p:sp>
        <p:nvSpPr>
          <p:cNvPr id="3" name="Content Placeholder 2"/>
          <p:cNvSpPr>
            <a:spLocks noGrp="1"/>
          </p:cNvSpPr>
          <p:nvPr>
            <p:ph idx="1"/>
          </p:nvPr>
        </p:nvSpPr>
        <p:spPr>
          <a:xfrm>
            <a:off x="1103312" y="1399592"/>
            <a:ext cx="8946541" cy="4848807"/>
          </a:xfrm>
        </p:spPr>
        <p:txBody>
          <a:bodyPr/>
          <a:lstStyle/>
          <a:p>
            <a:pPr marL="0" indent="0" algn="just">
              <a:buNone/>
            </a:pPr>
            <a:r>
              <a:rPr lang="en-US" dirty="0"/>
              <a:t>In summary, our move towards a cloud computing architecture promises substantial benefits. Enhanced website performance, scalable operations, and reduced costs will redefine our retail business for the better. This migration requires meticulous planning and execution. However, the potential for increased customer satisfaction, resource efficiency, and agility is significant. Our commitment to security and monitoring will ensure the safety of our data and operations. With the outlined roadmap, our transition to the cloud is poised for success. By embracing modern cloud technologies, we're not just upgrading our IT; we're forging a path to an innovative and efficient future. Thank you for being part of this transformative journey. Together, we're shaping a future where excellence thrives in the cloud. </a:t>
            </a:r>
            <a:endParaRPr lang="en-US" dirty="0" smtClean="0"/>
          </a:p>
          <a:p>
            <a:pPr marL="0" indent="0" algn="just">
              <a:buNone/>
            </a:pPr>
            <a:r>
              <a:rPr lang="en-US" dirty="0" smtClean="0"/>
              <a:t>Thank </a:t>
            </a:r>
            <a:r>
              <a:rPr lang="en-US" dirty="0"/>
              <a:t>you.</a:t>
            </a:r>
            <a:endParaRPr lang="en-IN" dirty="0"/>
          </a:p>
        </p:txBody>
      </p:sp>
    </p:spTree>
    <p:extLst>
      <p:ext uri="{BB962C8B-B14F-4D97-AF65-F5344CB8AC3E}">
        <p14:creationId xmlns:p14="http://schemas.microsoft.com/office/powerpoint/2010/main" val="2386569412"/>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69592"/>
          </a:xfrm>
        </p:spPr>
        <p:txBody>
          <a:bodyPr/>
          <a:lstStyle/>
          <a:p>
            <a:r>
              <a:rPr lang="en-IN" b="1" dirty="0">
                <a:solidFill>
                  <a:schemeClr val="bg1"/>
                </a:solidFill>
              </a:rPr>
              <a:t>Q&amp;A</a:t>
            </a:r>
            <a:endParaRPr lang="en-IN" dirty="0">
              <a:solidFill>
                <a:schemeClr val="bg1"/>
              </a:solidFill>
            </a:endParaRPr>
          </a:p>
        </p:txBody>
      </p:sp>
      <p:sp>
        <p:nvSpPr>
          <p:cNvPr id="3" name="Content Placeholder 2"/>
          <p:cNvSpPr>
            <a:spLocks noGrp="1"/>
          </p:cNvSpPr>
          <p:nvPr>
            <p:ph idx="1"/>
          </p:nvPr>
        </p:nvSpPr>
        <p:spPr>
          <a:xfrm>
            <a:off x="1103312" y="1315616"/>
            <a:ext cx="8946541" cy="4932783"/>
          </a:xfrm>
        </p:spPr>
        <p:txBody>
          <a:bodyPr>
            <a:normAutofit fontScale="92500" lnSpcReduction="10000"/>
          </a:bodyPr>
          <a:lstStyle/>
          <a:p>
            <a:pPr marL="0" indent="0">
              <a:buNone/>
            </a:pPr>
            <a:r>
              <a:rPr lang="en-US" sz="1400" b="1" dirty="0"/>
              <a:t>Question </a:t>
            </a:r>
            <a:r>
              <a:rPr lang="en-US" sz="1400" b="1" dirty="0" smtClean="0"/>
              <a:t>1: </a:t>
            </a:r>
            <a:r>
              <a:rPr lang="en-US" sz="1400" b="1" dirty="0"/>
              <a:t>Which cloud service model is suitable for the retail company, and why?</a:t>
            </a:r>
            <a:endParaRPr lang="en-US" sz="1400" dirty="0"/>
          </a:p>
          <a:p>
            <a:pPr marL="0" indent="0">
              <a:buNone/>
            </a:pPr>
            <a:r>
              <a:rPr lang="en-US" sz="1400" dirty="0" smtClean="0"/>
              <a:t>Ans.:- For </a:t>
            </a:r>
            <a:r>
              <a:rPr lang="en-US" sz="1400" dirty="0"/>
              <a:t>the retail company, a combination of Infrastructure as a Service (IaaS) and Platform as a Service (PaaS) models would be suitable:</a:t>
            </a:r>
          </a:p>
          <a:p>
            <a:r>
              <a:rPr lang="en-US" sz="1400" b="1" dirty="0"/>
              <a:t>IaaS:</a:t>
            </a:r>
            <a:r>
              <a:rPr lang="en-US" sz="1400" dirty="0"/>
              <a:t> This model allows the company to migrate its existing infrastructure, including virtual machines, storage, and networking components, to the cloud. It provides flexibility and control over the environment while outsourcing the underlying hardware management.</a:t>
            </a:r>
          </a:p>
          <a:p>
            <a:r>
              <a:rPr lang="en-US" sz="1400" b="1" dirty="0"/>
              <a:t>PaaS:</a:t>
            </a:r>
            <a:r>
              <a:rPr lang="en-US" sz="1400" dirty="0"/>
              <a:t> The company can utilize PaaS for its inventory management system and other applications, enabling developers to focus on coding and application logic without concerning themselves with underlying infrastructure </a:t>
            </a:r>
            <a:r>
              <a:rPr lang="en-US" sz="1400" dirty="0" smtClean="0"/>
              <a:t>management.</a:t>
            </a:r>
          </a:p>
          <a:p>
            <a:pPr marL="0" indent="0">
              <a:buNone/>
            </a:pPr>
            <a:r>
              <a:rPr lang="en-US" sz="1500" b="1" dirty="0" smtClean="0"/>
              <a:t>Question 2: What are the key considerations for data migration during the cloud transition?</a:t>
            </a:r>
            <a:endParaRPr lang="en-US" sz="1500" dirty="0" smtClean="0"/>
          </a:p>
          <a:p>
            <a:pPr marL="0" indent="0">
              <a:buNone/>
            </a:pPr>
            <a:r>
              <a:rPr lang="en-US" sz="1500" dirty="0" smtClean="0"/>
              <a:t>Ans.:- Data </a:t>
            </a:r>
            <a:r>
              <a:rPr lang="en-US" sz="1500" dirty="0"/>
              <a:t>migration is a critical aspect of the cloud transition. Key considerations include:</a:t>
            </a:r>
          </a:p>
          <a:p>
            <a:r>
              <a:rPr lang="en-US" sz="1500" b="1" dirty="0"/>
              <a:t>Data Security:</a:t>
            </a:r>
            <a:r>
              <a:rPr lang="en-US" sz="1500" dirty="0"/>
              <a:t> Ensure that data is encrypted during transit and at rest to maintain confidentiality and integrity.</a:t>
            </a:r>
          </a:p>
          <a:p>
            <a:r>
              <a:rPr lang="en-US" sz="1500" b="1" dirty="0"/>
              <a:t>Data Consistency:</a:t>
            </a:r>
            <a:r>
              <a:rPr lang="en-US" sz="1500" dirty="0"/>
              <a:t> Maintain data consistency during migration to prevent discrepancies or data loss.</a:t>
            </a:r>
          </a:p>
          <a:p>
            <a:r>
              <a:rPr lang="en-US" sz="1500" b="1" dirty="0"/>
              <a:t>Bandwidth and Latency:</a:t>
            </a:r>
            <a:r>
              <a:rPr lang="en-US" sz="1500" dirty="0"/>
              <a:t> Assess the network bandwidth and latency to avoid performance issues during data transfer.</a:t>
            </a:r>
          </a:p>
          <a:p>
            <a:r>
              <a:rPr lang="en-US" sz="1500" b="1" dirty="0"/>
              <a:t>Downtime Minimization:</a:t>
            </a:r>
            <a:r>
              <a:rPr lang="en-US" sz="1500" dirty="0"/>
              <a:t> Plan for minimal downtime during migration to avoid disruptions to the online store and customer experience.</a:t>
            </a:r>
          </a:p>
          <a:p>
            <a:endParaRPr lang="en-US" sz="1400" dirty="0"/>
          </a:p>
          <a:p>
            <a:endParaRPr lang="en-IN" dirty="0"/>
          </a:p>
        </p:txBody>
      </p:sp>
    </p:spTree>
    <p:extLst>
      <p:ext uri="{BB962C8B-B14F-4D97-AF65-F5344CB8AC3E}">
        <p14:creationId xmlns:p14="http://schemas.microsoft.com/office/powerpoint/2010/main" val="3544882870"/>
      </p:ext>
    </p:extLst>
  </p:cSld>
  <p:clrMapOvr>
    <a:masterClrMapping/>
  </p:clrMapOvr>
  <p:transition spd="slow">
    <p:comb/>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04278"/>
          </a:xfrm>
        </p:spPr>
        <p:txBody>
          <a:bodyPr/>
          <a:lstStyle/>
          <a:p>
            <a:r>
              <a:rPr lang="en-IN" b="1" dirty="0">
                <a:solidFill>
                  <a:schemeClr val="bg1"/>
                </a:solidFill>
              </a:rPr>
              <a:t>Q&amp;A</a:t>
            </a:r>
            <a:endParaRPr lang="en-IN" dirty="0"/>
          </a:p>
        </p:txBody>
      </p:sp>
      <p:sp>
        <p:nvSpPr>
          <p:cNvPr id="3" name="Content Placeholder 2"/>
          <p:cNvSpPr>
            <a:spLocks noGrp="1"/>
          </p:cNvSpPr>
          <p:nvPr>
            <p:ph idx="1"/>
          </p:nvPr>
        </p:nvSpPr>
        <p:spPr>
          <a:xfrm>
            <a:off x="1103312" y="1250302"/>
            <a:ext cx="8946541" cy="5299788"/>
          </a:xfrm>
        </p:spPr>
        <p:txBody>
          <a:bodyPr>
            <a:normAutofit fontScale="70000" lnSpcReduction="20000"/>
          </a:bodyPr>
          <a:lstStyle/>
          <a:p>
            <a:pPr marL="0" indent="0">
              <a:buNone/>
            </a:pPr>
            <a:r>
              <a:rPr lang="en-US" b="1" dirty="0" smtClean="0"/>
              <a:t>Question </a:t>
            </a:r>
            <a:r>
              <a:rPr lang="en-US" b="1" dirty="0"/>
              <a:t>4: How can the retail company ensure high availability for their online store in the cloud?</a:t>
            </a:r>
            <a:endParaRPr lang="en-US" dirty="0"/>
          </a:p>
          <a:p>
            <a:pPr marL="0" indent="0">
              <a:buNone/>
            </a:pPr>
            <a:r>
              <a:rPr lang="en-US" dirty="0" smtClean="0"/>
              <a:t>Ans.:- To </a:t>
            </a:r>
            <a:r>
              <a:rPr lang="en-US" dirty="0"/>
              <a:t>ensure high availability, the company can:</a:t>
            </a:r>
          </a:p>
          <a:p>
            <a:r>
              <a:rPr lang="en-US" b="1" dirty="0"/>
              <a:t>Implement Load Balancing:</a:t>
            </a:r>
            <a:r>
              <a:rPr lang="en-US" dirty="0"/>
              <a:t> Distribute traffic across multiple instances to prevent overload and improve responsiveness.</a:t>
            </a:r>
          </a:p>
          <a:p>
            <a:r>
              <a:rPr lang="en-US" b="1" dirty="0"/>
              <a:t>Multi-Region Deployment:</a:t>
            </a:r>
            <a:r>
              <a:rPr lang="en-US" dirty="0"/>
              <a:t> Deploy resources across multiple regions to mitigate the impact of regional outages.</a:t>
            </a:r>
          </a:p>
          <a:p>
            <a:r>
              <a:rPr lang="en-US" b="1" dirty="0"/>
              <a:t>Automated Scaling:</a:t>
            </a:r>
            <a:r>
              <a:rPr lang="en-US" dirty="0"/>
              <a:t> Set up auto-scaling to adjust resource capacity based on demand, ensuring consistent performance during traffic spikes.</a:t>
            </a:r>
          </a:p>
          <a:p>
            <a:r>
              <a:rPr lang="en-US" b="1" dirty="0"/>
              <a:t>Disaster Recovery Plan:</a:t>
            </a:r>
            <a:r>
              <a:rPr lang="en-US" dirty="0"/>
              <a:t> Establish a comprehensive disaster recovery plan to quickly recover from any potential service disruptions.</a:t>
            </a:r>
          </a:p>
          <a:p>
            <a:pPr marL="0" indent="0">
              <a:buNone/>
            </a:pPr>
            <a:r>
              <a:rPr lang="en-US" b="1" dirty="0"/>
              <a:t>Question 5: How will the retail company manage security in the cloud environment?</a:t>
            </a:r>
            <a:endParaRPr lang="en-US" dirty="0"/>
          </a:p>
          <a:p>
            <a:pPr marL="0" indent="0">
              <a:buNone/>
            </a:pPr>
            <a:r>
              <a:rPr lang="en-US" dirty="0" smtClean="0"/>
              <a:t>Ans.:- To </a:t>
            </a:r>
            <a:r>
              <a:rPr lang="en-US" dirty="0"/>
              <a:t>manage security effectively:</a:t>
            </a:r>
          </a:p>
          <a:p>
            <a:r>
              <a:rPr lang="en-US" b="1" dirty="0"/>
              <a:t>Access Control:</a:t>
            </a:r>
            <a:r>
              <a:rPr lang="en-US" dirty="0"/>
              <a:t> Implement strong access controls, multi-factor authentication (MFA), and role-based access to limit unauthorized access.</a:t>
            </a:r>
          </a:p>
          <a:p>
            <a:r>
              <a:rPr lang="en-US" b="1" dirty="0"/>
              <a:t>Data Encryption:</a:t>
            </a:r>
            <a:r>
              <a:rPr lang="en-US" dirty="0"/>
              <a:t> Utilize encryption for data at rest and in transit to protect sensitive information.</a:t>
            </a:r>
          </a:p>
          <a:p>
            <a:r>
              <a:rPr lang="en-US" b="1" dirty="0"/>
              <a:t>Regular Auditing:</a:t>
            </a:r>
            <a:r>
              <a:rPr lang="en-US" dirty="0"/>
              <a:t> Conduct regular security audits and assessments to identify vulnerabilities and ensure compliance with industry standards.</a:t>
            </a:r>
          </a:p>
          <a:p>
            <a:r>
              <a:rPr lang="en-US" b="1" dirty="0"/>
              <a:t>Intrusion Detection and Prevention:</a:t>
            </a:r>
            <a:r>
              <a:rPr lang="en-US" dirty="0"/>
              <a:t> Deploy intrusion detection and prevention systems to monitor and respond to potential security breaches.</a:t>
            </a:r>
          </a:p>
          <a:p>
            <a:r>
              <a:rPr lang="en-US" b="1" dirty="0"/>
              <a:t>Vendor Security:</a:t>
            </a:r>
            <a:r>
              <a:rPr lang="en-US" dirty="0"/>
              <a:t> Collaborate closely with the chosen cloud provider to understand their security measures and responsibilities under the shared responsibility model.</a:t>
            </a:r>
          </a:p>
          <a:p>
            <a:endParaRPr lang="en-IN" dirty="0"/>
          </a:p>
        </p:txBody>
      </p:sp>
    </p:spTree>
    <p:extLst>
      <p:ext uri="{BB962C8B-B14F-4D97-AF65-F5344CB8AC3E}">
        <p14:creationId xmlns:p14="http://schemas.microsoft.com/office/powerpoint/2010/main" val="4027678669"/>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25576"/>
          </a:xfrm>
        </p:spPr>
        <p:txBody>
          <a:bodyPr/>
          <a:lstStyle/>
          <a:p>
            <a:r>
              <a:rPr lang="en-IN" sz="4400" b="1" dirty="0"/>
              <a:t>Acknowledgement</a:t>
            </a:r>
          </a:p>
        </p:txBody>
      </p:sp>
      <p:sp>
        <p:nvSpPr>
          <p:cNvPr id="3" name="Content Placeholder 2"/>
          <p:cNvSpPr>
            <a:spLocks noGrp="1"/>
          </p:cNvSpPr>
          <p:nvPr>
            <p:ph idx="1"/>
          </p:nvPr>
        </p:nvSpPr>
        <p:spPr>
          <a:xfrm>
            <a:off x="1103312" y="1474238"/>
            <a:ext cx="8946541" cy="4774162"/>
          </a:xfrm>
        </p:spPr>
        <p:txBody>
          <a:bodyPr>
            <a:normAutofit/>
          </a:bodyPr>
          <a:lstStyle/>
          <a:p>
            <a:pPr marL="0" indent="0">
              <a:buNone/>
            </a:pPr>
            <a:r>
              <a:rPr lang="en-US" sz="2400" dirty="0"/>
              <a:t>Name: - Pratik </a:t>
            </a:r>
            <a:r>
              <a:rPr lang="en-US" sz="2400" dirty="0" smtClean="0"/>
              <a:t>Raj</a:t>
            </a:r>
          </a:p>
          <a:p>
            <a:pPr marL="0" indent="0">
              <a:buNone/>
            </a:pPr>
            <a:r>
              <a:rPr lang="en-US" sz="2400" dirty="0" smtClean="0"/>
              <a:t>Roll </a:t>
            </a:r>
            <a:r>
              <a:rPr lang="en-US" sz="2400" dirty="0"/>
              <a:t>no.:- 23 </a:t>
            </a:r>
            <a:endParaRPr lang="en-US" sz="2400" dirty="0" smtClean="0"/>
          </a:p>
          <a:p>
            <a:pPr marL="0" indent="0">
              <a:buNone/>
            </a:pPr>
            <a:r>
              <a:rPr lang="en-US" sz="2400" dirty="0" smtClean="0"/>
              <a:t>Section</a:t>
            </a:r>
            <a:r>
              <a:rPr lang="en-US" sz="2400" dirty="0"/>
              <a:t>: - C-006 </a:t>
            </a:r>
            <a:endParaRPr lang="en-US" sz="2400" dirty="0" smtClean="0"/>
          </a:p>
          <a:p>
            <a:pPr marL="0" indent="0">
              <a:buNone/>
            </a:pPr>
            <a:r>
              <a:rPr lang="en-US" sz="2400" dirty="0" smtClean="0"/>
              <a:t>Regd</a:t>
            </a:r>
            <a:r>
              <a:rPr lang="en-US" sz="2400" dirty="0"/>
              <a:t>. No.:- 2041018013 </a:t>
            </a:r>
            <a:endParaRPr lang="en-US" sz="2400" dirty="0" smtClean="0"/>
          </a:p>
          <a:p>
            <a:pPr marL="0" indent="0">
              <a:buNone/>
            </a:pPr>
            <a:r>
              <a:rPr lang="en-US" sz="2400" dirty="0" smtClean="0"/>
              <a:t>Teacher </a:t>
            </a:r>
            <a:r>
              <a:rPr lang="en-US" sz="2400" dirty="0"/>
              <a:t>:- </a:t>
            </a:r>
            <a:r>
              <a:rPr lang="en-US" sz="2400" dirty="0" smtClean="0"/>
              <a:t>Sankar </a:t>
            </a:r>
            <a:r>
              <a:rPr lang="en-US" sz="2400" dirty="0"/>
              <a:t>Mridha Sir and Jason </a:t>
            </a:r>
            <a:r>
              <a:rPr lang="en-US" sz="2400" dirty="0" smtClean="0"/>
              <a:t>Marandi Sir</a:t>
            </a:r>
            <a:endParaRPr lang="en-IN" sz="2400" dirty="0"/>
          </a:p>
        </p:txBody>
      </p:sp>
    </p:spTree>
    <p:extLst>
      <p:ext uri="{BB962C8B-B14F-4D97-AF65-F5344CB8AC3E}">
        <p14:creationId xmlns:p14="http://schemas.microsoft.com/office/powerpoint/2010/main" val="17099035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CONTENT</a:t>
            </a:r>
            <a:endParaRPr lang="en-IN" dirty="0"/>
          </a:p>
        </p:txBody>
      </p:sp>
      <p:sp>
        <p:nvSpPr>
          <p:cNvPr id="3" name="Content Placeholder 2"/>
          <p:cNvSpPr>
            <a:spLocks noGrp="1"/>
          </p:cNvSpPr>
          <p:nvPr>
            <p:ph idx="1"/>
          </p:nvPr>
        </p:nvSpPr>
        <p:spPr>
          <a:xfrm>
            <a:off x="1103312" y="1604865"/>
            <a:ext cx="8946541" cy="4861249"/>
          </a:xfrm>
        </p:spPr>
        <p:txBody>
          <a:bodyPr>
            <a:normAutofit lnSpcReduction="10000"/>
          </a:bodyPr>
          <a:lstStyle/>
          <a:p>
            <a:r>
              <a:rPr lang="en-IN" dirty="0" smtClean="0"/>
              <a:t>Introduction</a:t>
            </a:r>
          </a:p>
          <a:p>
            <a:r>
              <a:rPr lang="en-IN" dirty="0" smtClean="0"/>
              <a:t>Problem Statement</a:t>
            </a:r>
          </a:p>
          <a:p>
            <a:r>
              <a:rPr lang="en-IN" dirty="0" smtClean="0"/>
              <a:t>Company’s Objective</a:t>
            </a:r>
          </a:p>
          <a:p>
            <a:r>
              <a:rPr lang="en-IN" dirty="0" smtClean="0"/>
              <a:t>Why Migrate to the Cloud</a:t>
            </a:r>
          </a:p>
          <a:p>
            <a:r>
              <a:rPr lang="en-IN" dirty="0" smtClean="0"/>
              <a:t>Cloud Service Model</a:t>
            </a:r>
          </a:p>
          <a:p>
            <a:r>
              <a:rPr lang="en-IN" dirty="0" smtClean="0"/>
              <a:t>Data Migration Consideration</a:t>
            </a:r>
          </a:p>
          <a:p>
            <a:r>
              <a:rPr lang="en-IN" dirty="0"/>
              <a:t>High Availability </a:t>
            </a:r>
            <a:r>
              <a:rPr lang="en-IN" dirty="0" smtClean="0"/>
              <a:t>Strategies</a:t>
            </a:r>
          </a:p>
          <a:p>
            <a:r>
              <a:rPr lang="en-IN" dirty="0"/>
              <a:t>Security in the </a:t>
            </a:r>
            <a:r>
              <a:rPr lang="en-IN" dirty="0" smtClean="0"/>
              <a:t>Cloud</a:t>
            </a:r>
          </a:p>
          <a:p>
            <a:r>
              <a:rPr lang="en-IN" dirty="0"/>
              <a:t>Implementation </a:t>
            </a:r>
            <a:r>
              <a:rPr lang="en-IN" dirty="0" smtClean="0"/>
              <a:t>Roadmap</a:t>
            </a:r>
          </a:p>
          <a:p>
            <a:r>
              <a:rPr lang="en-IN" dirty="0" smtClean="0"/>
              <a:t>Conclusion</a:t>
            </a:r>
          </a:p>
          <a:p>
            <a:r>
              <a:rPr lang="en-IN" dirty="0" smtClean="0"/>
              <a:t>Q&amp;A</a:t>
            </a:r>
          </a:p>
          <a:p>
            <a:r>
              <a:rPr lang="en-IN" dirty="0"/>
              <a:t>Acknowledgments</a:t>
            </a:r>
            <a:endParaRPr lang="en-IN" dirty="0" smtClean="0"/>
          </a:p>
          <a:p>
            <a:endParaRPr lang="en-IN" dirty="0"/>
          </a:p>
        </p:txBody>
      </p:sp>
    </p:spTree>
    <p:extLst>
      <p:ext uri="{BB962C8B-B14F-4D97-AF65-F5344CB8AC3E}">
        <p14:creationId xmlns:p14="http://schemas.microsoft.com/office/powerpoint/2010/main" val="108770957"/>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p:cTn id="15"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p:cTn id="23"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p:cTn id="31"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3">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 calcmode="lin" valueType="num">
                                      <p:cBhvr>
                                        <p:cTn id="39" dur="1000" fill="hold"/>
                                        <p:tgtEl>
                                          <p:spTgt spid="3">
                                            <p:txEl>
                                              <p:pRg st="4" end="4"/>
                                            </p:txEl>
                                          </p:spTgt>
                                        </p:tgtEl>
                                        <p:attrNameLst>
                                          <p:attrName>ppt_w</p:attrName>
                                        </p:attrNameLst>
                                      </p:cBhvr>
                                      <p:tavLst>
                                        <p:tav tm="0">
                                          <p:val>
                                            <p:fltVal val="0"/>
                                          </p:val>
                                        </p:tav>
                                        <p:tav tm="100000">
                                          <p:val>
                                            <p:strVal val="#ppt_w"/>
                                          </p:val>
                                        </p:tav>
                                      </p:tavLst>
                                    </p:anim>
                                    <p:anim calcmode="lin" valueType="num">
                                      <p:cBhvr>
                                        <p:cTn id="40" dur="1000" fill="hold"/>
                                        <p:tgtEl>
                                          <p:spTgt spid="3">
                                            <p:txEl>
                                              <p:pRg st="4" end="4"/>
                                            </p:txEl>
                                          </p:spTgt>
                                        </p:tgtEl>
                                        <p:attrNameLst>
                                          <p:attrName>ppt_h</p:attrName>
                                        </p:attrNameLst>
                                      </p:cBhvr>
                                      <p:tavLst>
                                        <p:tav tm="0">
                                          <p:val>
                                            <p:fltVal val="0"/>
                                          </p:val>
                                        </p:tav>
                                        <p:tav tm="100000">
                                          <p:val>
                                            <p:strVal val="#ppt_h"/>
                                          </p:val>
                                        </p:tav>
                                      </p:tavLst>
                                    </p:anim>
                                    <p:anim calcmode="lin" valueType="num">
                                      <p:cBhvr>
                                        <p:cTn id="41" dur="1000" fill="hold"/>
                                        <p:tgtEl>
                                          <p:spTgt spid="3">
                                            <p:txEl>
                                              <p:pRg st="4" end="4"/>
                                            </p:txEl>
                                          </p:spTgt>
                                        </p:tgtEl>
                                        <p:attrNameLst>
                                          <p:attrName>style.rotation</p:attrName>
                                        </p:attrNameLst>
                                      </p:cBhvr>
                                      <p:tavLst>
                                        <p:tav tm="0">
                                          <p:val>
                                            <p:fltVal val="90"/>
                                          </p:val>
                                        </p:tav>
                                        <p:tav tm="100000">
                                          <p:val>
                                            <p:fltVal val="0"/>
                                          </p:val>
                                        </p:tav>
                                      </p:tavLst>
                                    </p:anim>
                                    <p:animEffect transition="in" filter="fade">
                                      <p:cBhvr>
                                        <p:cTn id="42" dur="1000"/>
                                        <p:tgtEl>
                                          <p:spTgt spid="3">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 calcmode="lin" valueType="num">
                                      <p:cBhvr>
                                        <p:cTn id="47" dur="1000" fill="hold"/>
                                        <p:tgtEl>
                                          <p:spTgt spid="3">
                                            <p:txEl>
                                              <p:pRg st="5" end="5"/>
                                            </p:txEl>
                                          </p:spTgt>
                                        </p:tgtEl>
                                        <p:attrNameLst>
                                          <p:attrName>ppt_w</p:attrName>
                                        </p:attrNameLst>
                                      </p:cBhvr>
                                      <p:tavLst>
                                        <p:tav tm="0">
                                          <p:val>
                                            <p:fltVal val="0"/>
                                          </p:val>
                                        </p:tav>
                                        <p:tav tm="100000">
                                          <p:val>
                                            <p:strVal val="#ppt_w"/>
                                          </p:val>
                                        </p:tav>
                                      </p:tavLst>
                                    </p:anim>
                                    <p:anim calcmode="lin" valueType="num">
                                      <p:cBhvr>
                                        <p:cTn id="48" dur="1000" fill="hold"/>
                                        <p:tgtEl>
                                          <p:spTgt spid="3">
                                            <p:txEl>
                                              <p:pRg st="5" end="5"/>
                                            </p:txEl>
                                          </p:spTgt>
                                        </p:tgtEl>
                                        <p:attrNameLst>
                                          <p:attrName>ppt_h</p:attrName>
                                        </p:attrNameLst>
                                      </p:cBhvr>
                                      <p:tavLst>
                                        <p:tav tm="0">
                                          <p:val>
                                            <p:fltVal val="0"/>
                                          </p:val>
                                        </p:tav>
                                        <p:tav tm="100000">
                                          <p:val>
                                            <p:strVal val="#ppt_h"/>
                                          </p:val>
                                        </p:tav>
                                      </p:tavLst>
                                    </p:anim>
                                    <p:anim calcmode="lin" valueType="num">
                                      <p:cBhvr>
                                        <p:cTn id="49" dur="1000" fill="hold"/>
                                        <p:tgtEl>
                                          <p:spTgt spid="3">
                                            <p:txEl>
                                              <p:pRg st="5" end="5"/>
                                            </p:txEl>
                                          </p:spTgt>
                                        </p:tgtEl>
                                        <p:attrNameLst>
                                          <p:attrName>style.rotation</p:attrName>
                                        </p:attrNameLst>
                                      </p:cBhvr>
                                      <p:tavLst>
                                        <p:tav tm="0">
                                          <p:val>
                                            <p:fltVal val="90"/>
                                          </p:val>
                                        </p:tav>
                                        <p:tav tm="100000">
                                          <p:val>
                                            <p:fltVal val="0"/>
                                          </p:val>
                                        </p:tav>
                                      </p:tavLst>
                                    </p:anim>
                                    <p:animEffect transition="in" filter="fade">
                                      <p:cBhvr>
                                        <p:cTn id="50" dur="1000"/>
                                        <p:tgtEl>
                                          <p:spTgt spid="3">
                                            <p:txEl>
                                              <p:pRg st="5" end="5"/>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1" presetClass="entr" presetSubtype="0" fill="hold" grpId="0"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 calcmode="lin" valueType="num">
                                      <p:cBhvr>
                                        <p:cTn id="55" dur="1000" fill="hold"/>
                                        <p:tgtEl>
                                          <p:spTgt spid="3">
                                            <p:txEl>
                                              <p:pRg st="6" end="6"/>
                                            </p:txEl>
                                          </p:spTgt>
                                        </p:tgtEl>
                                        <p:attrNameLst>
                                          <p:attrName>ppt_w</p:attrName>
                                        </p:attrNameLst>
                                      </p:cBhvr>
                                      <p:tavLst>
                                        <p:tav tm="0">
                                          <p:val>
                                            <p:fltVal val="0"/>
                                          </p:val>
                                        </p:tav>
                                        <p:tav tm="100000">
                                          <p:val>
                                            <p:strVal val="#ppt_w"/>
                                          </p:val>
                                        </p:tav>
                                      </p:tavLst>
                                    </p:anim>
                                    <p:anim calcmode="lin" valueType="num">
                                      <p:cBhvr>
                                        <p:cTn id="56" dur="1000" fill="hold"/>
                                        <p:tgtEl>
                                          <p:spTgt spid="3">
                                            <p:txEl>
                                              <p:pRg st="6" end="6"/>
                                            </p:txEl>
                                          </p:spTgt>
                                        </p:tgtEl>
                                        <p:attrNameLst>
                                          <p:attrName>ppt_h</p:attrName>
                                        </p:attrNameLst>
                                      </p:cBhvr>
                                      <p:tavLst>
                                        <p:tav tm="0">
                                          <p:val>
                                            <p:fltVal val="0"/>
                                          </p:val>
                                        </p:tav>
                                        <p:tav tm="100000">
                                          <p:val>
                                            <p:strVal val="#ppt_h"/>
                                          </p:val>
                                        </p:tav>
                                      </p:tavLst>
                                    </p:anim>
                                    <p:anim calcmode="lin" valueType="num">
                                      <p:cBhvr>
                                        <p:cTn id="57" dur="1000" fill="hold"/>
                                        <p:tgtEl>
                                          <p:spTgt spid="3">
                                            <p:txEl>
                                              <p:pRg st="6" end="6"/>
                                            </p:txEl>
                                          </p:spTgt>
                                        </p:tgtEl>
                                        <p:attrNameLst>
                                          <p:attrName>style.rotation</p:attrName>
                                        </p:attrNameLst>
                                      </p:cBhvr>
                                      <p:tavLst>
                                        <p:tav tm="0">
                                          <p:val>
                                            <p:fltVal val="90"/>
                                          </p:val>
                                        </p:tav>
                                        <p:tav tm="100000">
                                          <p:val>
                                            <p:fltVal val="0"/>
                                          </p:val>
                                        </p:tav>
                                      </p:tavLst>
                                    </p:anim>
                                    <p:animEffect transition="in" filter="fade">
                                      <p:cBhvr>
                                        <p:cTn id="58" dur="1000"/>
                                        <p:tgtEl>
                                          <p:spTgt spid="3">
                                            <p:txEl>
                                              <p:pRg st="6" end="6"/>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3">
                                            <p:txEl>
                                              <p:pRg st="7" end="7"/>
                                            </p:txEl>
                                          </p:spTgt>
                                        </p:tgtEl>
                                        <p:attrNameLst>
                                          <p:attrName>style.visibility</p:attrName>
                                        </p:attrNameLst>
                                      </p:cBhvr>
                                      <p:to>
                                        <p:strVal val="visible"/>
                                      </p:to>
                                    </p:set>
                                    <p:anim calcmode="lin" valueType="num">
                                      <p:cBhvr>
                                        <p:cTn id="63" dur="1000" fill="hold"/>
                                        <p:tgtEl>
                                          <p:spTgt spid="3">
                                            <p:txEl>
                                              <p:pRg st="7" end="7"/>
                                            </p:txEl>
                                          </p:spTgt>
                                        </p:tgtEl>
                                        <p:attrNameLst>
                                          <p:attrName>ppt_w</p:attrName>
                                        </p:attrNameLst>
                                      </p:cBhvr>
                                      <p:tavLst>
                                        <p:tav tm="0">
                                          <p:val>
                                            <p:fltVal val="0"/>
                                          </p:val>
                                        </p:tav>
                                        <p:tav tm="100000">
                                          <p:val>
                                            <p:strVal val="#ppt_w"/>
                                          </p:val>
                                        </p:tav>
                                      </p:tavLst>
                                    </p:anim>
                                    <p:anim calcmode="lin" valueType="num">
                                      <p:cBhvr>
                                        <p:cTn id="64" dur="1000" fill="hold"/>
                                        <p:tgtEl>
                                          <p:spTgt spid="3">
                                            <p:txEl>
                                              <p:pRg st="7" end="7"/>
                                            </p:txEl>
                                          </p:spTgt>
                                        </p:tgtEl>
                                        <p:attrNameLst>
                                          <p:attrName>ppt_h</p:attrName>
                                        </p:attrNameLst>
                                      </p:cBhvr>
                                      <p:tavLst>
                                        <p:tav tm="0">
                                          <p:val>
                                            <p:fltVal val="0"/>
                                          </p:val>
                                        </p:tav>
                                        <p:tav tm="100000">
                                          <p:val>
                                            <p:strVal val="#ppt_h"/>
                                          </p:val>
                                        </p:tav>
                                      </p:tavLst>
                                    </p:anim>
                                    <p:anim calcmode="lin" valueType="num">
                                      <p:cBhvr>
                                        <p:cTn id="65" dur="1000" fill="hold"/>
                                        <p:tgtEl>
                                          <p:spTgt spid="3">
                                            <p:txEl>
                                              <p:pRg st="7" end="7"/>
                                            </p:txEl>
                                          </p:spTgt>
                                        </p:tgtEl>
                                        <p:attrNameLst>
                                          <p:attrName>style.rotation</p:attrName>
                                        </p:attrNameLst>
                                      </p:cBhvr>
                                      <p:tavLst>
                                        <p:tav tm="0">
                                          <p:val>
                                            <p:fltVal val="90"/>
                                          </p:val>
                                        </p:tav>
                                        <p:tav tm="100000">
                                          <p:val>
                                            <p:fltVal val="0"/>
                                          </p:val>
                                        </p:tav>
                                      </p:tavLst>
                                    </p:anim>
                                    <p:animEffect transition="in" filter="fade">
                                      <p:cBhvr>
                                        <p:cTn id="66" dur="1000"/>
                                        <p:tgtEl>
                                          <p:spTgt spid="3">
                                            <p:txEl>
                                              <p:pRg st="7" end="7"/>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31" presetClass="entr" presetSubtype="0" fill="hold" grpId="0" nodeType="clickEffect">
                                  <p:stCondLst>
                                    <p:cond delay="0"/>
                                  </p:stCondLst>
                                  <p:childTnLst>
                                    <p:set>
                                      <p:cBhvr>
                                        <p:cTn id="70" dur="1" fill="hold">
                                          <p:stCondLst>
                                            <p:cond delay="0"/>
                                          </p:stCondLst>
                                        </p:cTn>
                                        <p:tgtEl>
                                          <p:spTgt spid="3">
                                            <p:txEl>
                                              <p:pRg st="8" end="8"/>
                                            </p:txEl>
                                          </p:spTgt>
                                        </p:tgtEl>
                                        <p:attrNameLst>
                                          <p:attrName>style.visibility</p:attrName>
                                        </p:attrNameLst>
                                      </p:cBhvr>
                                      <p:to>
                                        <p:strVal val="visible"/>
                                      </p:to>
                                    </p:set>
                                    <p:anim calcmode="lin" valueType="num">
                                      <p:cBhvr>
                                        <p:cTn id="71" dur="1000" fill="hold"/>
                                        <p:tgtEl>
                                          <p:spTgt spid="3">
                                            <p:txEl>
                                              <p:pRg st="8" end="8"/>
                                            </p:txEl>
                                          </p:spTgt>
                                        </p:tgtEl>
                                        <p:attrNameLst>
                                          <p:attrName>ppt_w</p:attrName>
                                        </p:attrNameLst>
                                      </p:cBhvr>
                                      <p:tavLst>
                                        <p:tav tm="0">
                                          <p:val>
                                            <p:fltVal val="0"/>
                                          </p:val>
                                        </p:tav>
                                        <p:tav tm="100000">
                                          <p:val>
                                            <p:strVal val="#ppt_w"/>
                                          </p:val>
                                        </p:tav>
                                      </p:tavLst>
                                    </p:anim>
                                    <p:anim calcmode="lin" valueType="num">
                                      <p:cBhvr>
                                        <p:cTn id="72" dur="1000" fill="hold"/>
                                        <p:tgtEl>
                                          <p:spTgt spid="3">
                                            <p:txEl>
                                              <p:pRg st="8" end="8"/>
                                            </p:txEl>
                                          </p:spTgt>
                                        </p:tgtEl>
                                        <p:attrNameLst>
                                          <p:attrName>ppt_h</p:attrName>
                                        </p:attrNameLst>
                                      </p:cBhvr>
                                      <p:tavLst>
                                        <p:tav tm="0">
                                          <p:val>
                                            <p:fltVal val="0"/>
                                          </p:val>
                                        </p:tav>
                                        <p:tav tm="100000">
                                          <p:val>
                                            <p:strVal val="#ppt_h"/>
                                          </p:val>
                                        </p:tav>
                                      </p:tavLst>
                                    </p:anim>
                                    <p:anim calcmode="lin" valueType="num">
                                      <p:cBhvr>
                                        <p:cTn id="73" dur="1000" fill="hold"/>
                                        <p:tgtEl>
                                          <p:spTgt spid="3">
                                            <p:txEl>
                                              <p:pRg st="8" end="8"/>
                                            </p:txEl>
                                          </p:spTgt>
                                        </p:tgtEl>
                                        <p:attrNameLst>
                                          <p:attrName>style.rotation</p:attrName>
                                        </p:attrNameLst>
                                      </p:cBhvr>
                                      <p:tavLst>
                                        <p:tav tm="0">
                                          <p:val>
                                            <p:fltVal val="90"/>
                                          </p:val>
                                        </p:tav>
                                        <p:tav tm="100000">
                                          <p:val>
                                            <p:fltVal val="0"/>
                                          </p:val>
                                        </p:tav>
                                      </p:tavLst>
                                    </p:anim>
                                    <p:animEffect transition="in" filter="fade">
                                      <p:cBhvr>
                                        <p:cTn id="74" dur="1000"/>
                                        <p:tgtEl>
                                          <p:spTgt spid="3">
                                            <p:txEl>
                                              <p:pRg st="8" end="8"/>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3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anim calcmode="lin" valueType="num">
                                      <p:cBhvr>
                                        <p:cTn id="79" dur="1000" fill="hold"/>
                                        <p:tgtEl>
                                          <p:spTgt spid="3">
                                            <p:txEl>
                                              <p:pRg st="9" end="9"/>
                                            </p:txEl>
                                          </p:spTgt>
                                        </p:tgtEl>
                                        <p:attrNameLst>
                                          <p:attrName>ppt_w</p:attrName>
                                        </p:attrNameLst>
                                      </p:cBhvr>
                                      <p:tavLst>
                                        <p:tav tm="0">
                                          <p:val>
                                            <p:fltVal val="0"/>
                                          </p:val>
                                        </p:tav>
                                        <p:tav tm="100000">
                                          <p:val>
                                            <p:strVal val="#ppt_w"/>
                                          </p:val>
                                        </p:tav>
                                      </p:tavLst>
                                    </p:anim>
                                    <p:anim calcmode="lin" valueType="num">
                                      <p:cBhvr>
                                        <p:cTn id="80" dur="1000" fill="hold"/>
                                        <p:tgtEl>
                                          <p:spTgt spid="3">
                                            <p:txEl>
                                              <p:pRg st="9" end="9"/>
                                            </p:txEl>
                                          </p:spTgt>
                                        </p:tgtEl>
                                        <p:attrNameLst>
                                          <p:attrName>ppt_h</p:attrName>
                                        </p:attrNameLst>
                                      </p:cBhvr>
                                      <p:tavLst>
                                        <p:tav tm="0">
                                          <p:val>
                                            <p:fltVal val="0"/>
                                          </p:val>
                                        </p:tav>
                                        <p:tav tm="100000">
                                          <p:val>
                                            <p:strVal val="#ppt_h"/>
                                          </p:val>
                                        </p:tav>
                                      </p:tavLst>
                                    </p:anim>
                                    <p:anim calcmode="lin" valueType="num">
                                      <p:cBhvr>
                                        <p:cTn id="81" dur="1000" fill="hold"/>
                                        <p:tgtEl>
                                          <p:spTgt spid="3">
                                            <p:txEl>
                                              <p:pRg st="9" end="9"/>
                                            </p:txEl>
                                          </p:spTgt>
                                        </p:tgtEl>
                                        <p:attrNameLst>
                                          <p:attrName>style.rotation</p:attrName>
                                        </p:attrNameLst>
                                      </p:cBhvr>
                                      <p:tavLst>
                                        <p:tav tm="0">
                                          <p:val>
                                            <p:fltVal val="90"/>
                                          </p:val>
                                        </p:tav>
                                        <p:tav tm="100000">
                                          <p:val>
                                            <p:fltVal val="0"/>
                                          </p:val>
                                        </p:tav>
                                      </p:tavLst>
                                    </p:anim>
                                    <p:animEffect transition="in" filter="fade">
                                      <p:cBhvr>
                                        <p:cTn id="82" dur="1000"/>
                                        <p:tgtEl>
                                          <p:spTgt spid="3">
                                            <p:txEl>
                                              <p:pRg st="9" end="9"/>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3">
                                            <p:txEl>
                                              <p:pRg st="10" end="10"/>
                                            </p:txEl>
                                          </p:spTgt>
                                        </p:tgtEl>
                                        <p:attrNameLst>
                                          <p:attrName>style.visibility</p:attrName>
                                        </p:attrNameLst>
                                      </p:cBhvr>
                                      <p:to>
                                        <p:strVal val="visible"/>
                                      </p:to>
                                    </p:set>
                                    <p:anim calcmode="lin" valueType="num">
                                      <p:cBhvr>
                                        <p:cTn id="87" dur="1000" fill="hold"/>
                                        <p:tgtEl>
                                          <p:spTgt spid="3">
                                            <p:txEl>
                                              <p:pRg st="10" end="10"/>
                                            </p:txEl>
                                          </p:spTgt>
                                        </p:tgtEl>
                                        <p:attrNameLst>
                                          <p:attrName>ppt_w</p:attrName>
                                        </p:attrNameLst>
                                      </p:cBhvr>
                                      <p:tavLst>
                                        <p:tav tm="0">
                                          <p:val>
                                            <p:fltVal val="0"/>
                                          </p:val>
                                        </p:tav>
                                        <p:tav tm="100000">
                                          <p:val>
                                            <p:strVal val="#ppt_w"/>
                                          </p:val>
                                        </p:tav>
                                      </p:tavLst>
                                    </p:anim>
                                    <p:anim calcmode="lin" valueType="num">
                                      <p:cBhvr>
                                        <p:cTn id="88" dur="1000" fill="hold"/>
                                        <p:tgtEl>
                                          <p:spTgt spid="3">
                                            <p:txEl>
                                              <p:pRg st="10" end="10"/>
                                            </p:txEl>
                                          </p:spTgt>
                                        </p:tgtEl>
                                        <p:attrNameLst>
                                          <p:attrName>ppt_h</p:attrName>
                                        </p:attrNameLst>
                                      </p:cBhvr>
                                      <p:tavLst>
                                        <p:tav tm="0">
                                          <p:val>
                                            <p:fltVal val="0"/>
                                          </p:val>
                                        </p:tav>
                                        <p:tav tm="100000">
                                          <p:val>
                                            <p:strVal val="#ppt_h"/>
                                          </p:val>
                                        </p:tav>
                                      </p:tavLst>
                                    </p:anim>
                                    <p:anim calcmode="lin" valueType="num">
                                      <p:cBhvr>
                                        <p:cTn id="89" dur="1000" fill="hold"/>
                                        <p:tgtEl>
                                          <p:spTgt spid="3">
                                            <p:txEl>
                                              <p:pRg st="10" end="10"/>
                                            </p:txEl>
                                          </p:spTgt>
                                        </p:tgtEl>
                                        <p:attrNameLst>
                                          <p:attrName>style.rotation</p:attrName>
                                        </p:attrNameLst>
                                      </p:cBhvr>
                                      <p:tavLst>
                                        <p:tav tm="0">
                                          <p:val>
                                            <p:fltVal val="90"/>
                                          </p:val>
                                        </p:tav>
                                        <p:tav tm="100000">
                                          <p:val>
                                            <p:fltVal val="0"/>
                                          </p:val>
                                        </p:tav>
                                      </p:tavLst>
                                    </p:anim>
                                    <p:animEffect transition="in" filter="fade">
                                      <p:cBhvr>
                                        <p:cTn id="90" dur="1000"/>
                                        <p:tgtEl>
                                          <p:spTgt spid="3">
                                            <p:txEl>
                                              <p:pRg st="10" end="10"/>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31" presetClass="entr" presetSubtype="0" fill="hold" grpId="0" nodeType="clickEffect">
                                  <p:stCondLst>
                                    <p:cond delay="0"/>
                                  </p:stCondLst>
                                  <p:childTnLst>
                                    <p:set>
                                      <p:cBhvr>
                                        <p:cTn id="94" dur="1" fill="hold">
                                          <p:stCondLst>
                                            <p:cond delay="0"/>
                                          </p:stCondLst>
                                        </p:cTn>
                                        <p:tgtEl>
                                          <p:spTgt spid="3">
                                            <p:txEl>
                                              <p:pRg st="11" end="11"/>
                                            </p:txEl>
                                          </p:spTgt>
                                        </p:tgtEl>
                                        <p:attrNameLst>
                                          <p:attrName>style.visibility</p:attrName>
                                        </p:attrNameLst>
                                      </p:cBhvr>
                                      <p:to>
                                        <p:strVal val="visible"/>
                                      </p:to>
                                    </p:set>
                                    <p:anim calcmode="lin" valueType="num">
                                      <p:cBhvr>
                                        <p:cTn id="95" dur="1000" fill="hold"/>
                                        <p:tgtEl>
                                          <p:spTgt spid="3">
                                            <p:txEl>
                                              <p:pRg st="11" end="11"/>
                                            </p:txEl>
                                          </p:spTgt>
                                        </p:tgtEl>
                                        <p:attrNameLst>
                                          <p:attrName>ppt_w</p:attrName>
                                        </p:attrNameLst>
                                      </p:cBhvr>
                                      <p:tavLst>
                                        <p:tav tm="0">
                                          <p:val>
                                            <p:fltVal val="0"/>
                                          </p:val>
                                        </p:tav>
                                        <p:tav tm="100000">
                                          <p:val>
                                            <p:strVal val="#ppt_w"/>
                                          </p:val>
                                        </p:tav>
                                      </p:tavLst>
                                    </p:anim>
                                    <p:anim calcmode="lin" valueType="num">
                                      <p:cBhvr>
                                        <p:cTn id="96" dur="1000" fill="hold"/>
                                        <p:tgtEl>
                                          <p:spTgt spid="3">
                                            <p:txEl>
                                              <p:pRg st="11" end="11"/>
                                            </p:txEl>
                                          </p:spTgt>
                                        </p:tgtEl>
                                        <p:attrNameLst>
                                          <p:attrName>ppt_h</p:attrName>
                                        </p:attrNameLst>
                                      </p:cBhvr>
                                      <p:tavLst>
                                        <p:tav tm="0">
                                          <p:val>
                                            <p:fltVal val="0"/>
                                          </p:val>
                                        </p:tav>
                                        <p:tav tm="100000">
                                          <p:val>
                                            <p:strVal val="#ppt_h"/>
                                          </p:val>
                                        </p:tav>
                                      </p:tavLst>
                                    </p:anim>
                                    <p:anim calcmode="lin" valueType="num">
                                      <p:cBhvr>
                                        <p:cTn id="97" dur="1000" fill="hold"/>
                                        <p:tgtEl>
                                          <p:spTgt spid="3">
                                            <p:txEl>
                                              <p:pRg st="11" end="11"/>
                                            </p:txEl>
                                          </p:spTgt>
                                        </p:tgtEl>
                                        <p:attrNameLst>
                                          <p:attrName>style.rotation</p:attrName>
                                        </p:attrNameLst>
                                      </p:cBhvr>
                                      <p:tavLst>
                                        <p:tav tm="0">
                                          <p:val>
                                            <p:fltVal val="90"/>
                                          </p:val>
                                        </p:tav>
                                        <p:tav tm="100000">
                                          <p:val>
                                            <p:fltVal val="0"/>
                                          </p:val>
                                        </p:tav>
                                      </p:tavLst>
                                    </p:anim>
                                    <p:animEffect transition="in" filter="fade">
                                      <p:cBhvr>
                                        <p:cTn id="98" dur="10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350" dirty="0">
                <a:solidFill>
                  <a:schemeClr val="bg1">
                    <a:lumMod val="95000"/>
                    <a:lumOff val="5000"/>
                  </a:schemeClr>
                </a:solidFill>
              </a:rPr>
              <a:t>Cloud computing is the delivery of different services through the Internet. These resources include tools and applications like data storage, servers, databases, networking, and software.</a:t>
            </a:r>
            <a:endParaRPr lang="en-IN" sz="2350" dirty="0"/>
          </a:p>
        </p:txBody>
      </p:sp>
      <p:sp>
        <p:nvSpPr>
          <p:cNvPr id="3" name="Text Placeholder 2"/>
          <p:cNvSpPr>
            <a:spLocks noGrp="1"/>
          </p:cNvSpPr>
          <p:nvPr>
            <p:ph type="body" idx="1"/>
          </p:nvPr>
        </p:nvSpPr>
        <p:spPr/>
        <p:txBody>
          <a:bodyPr/>
          <a:lstStyle/>
          <a:p>
            <a:r>
              <a:rPr lang="en-IN" sz="2150" dirty="0" smtClean="0"/>
              <a:t> </a:t>
            </a:r>
            <a:r>
              <a:rPr lang="en-IN" dirty="0" smtClean="0"/>
              <a:t>Models</a:t>
            </a:r>
            <a:endParaRPr lang="en-IN" sz="2150" dirty="0"/>
          </a:p>
        </p:txBody>
      </p:sp>
      <p:sp>
        <p:nvSpPr>
          <p:cNvPr id="4" name="Text Placeholder 3"/>
          <p:cNvSpPr>
            <a:spLocks noGrp="1"/>
          </p:cNvSpPr>
          <p:nvPr>
            <p:ph type="body" sz="half" idx="15"/>
          </p:nvPr>
        </p:nvSpPr>
        <p:spPr/>
        <p:txBody>
          <a:bodyPr>
            <a:normAutofit/>
          </a:bodyPr>
          <a:lstStyle/>
          <a:p>
            <a:r>
              <a:rPr lang="en-IN" sz="1600" dirty="0"/>
              <a:t>• Public </a:t>
            </a:r>
            <a:r>
              <a:rPr lang="en-IN" sz="1600" dirty="0" smtClean="0"/>
              <a:t>cloud</a:t>
            </a:r>
          </a:p>
          <a:p>
            <a:r>
              <a:rPr lang="en-IN" sz="1600" dirty="0"/>
              <a:t>• Private </a:t>
            </a:r>
            <a:r>
              <a:rPr lang="en-IN" sz="1600" dirty="0" smtClean="0"/>
              <a:t>cloud</a:t>
            </a:r>
          </a:p>
          <a:p>
            <a:r>
              <a:rPr lang="en-IN" sz="1600" dirty="0"/>
              <a:t>• Community </a:t>
            </a:r>
            <a:r>
              <a:rPr lang="en-IN" sz="1600" dirty="0" smtClean="0"/>
              <a:t>cloud</a:t>
            </a:r>
          </a:p>
          <a:p>
            <a:r>
              <a:rPr lang="en-IN" sz="1600" dirty="0"/>
              <a:t>• Hybrid cloud</a:t>
            </a:r>
          </a:p>
        </p:txBody>
      </p:sp>
      <p:sp>
        <p:nvSpPr>
          <p:cNvPr id="5" name="Text Placeholder 4"/>
          <p:cNvSpPr>
            <a:spLocks noGrp="1"/>
          </p:cNvSpPr>
          <p:nvPr>
            <p:ph type="body" sz="quarter" idx="3"/>
          </p:nvPr>
        </p:nvSpPr>
        <p:spPr/>
        <p:txBody>
          <a:bodyPr/>
          <a:lstStyle/>
          <a:p>
            <a:r>
              <a:rPr lang="en-IN" dirty="0"/>
              <a:t>Service Models</a:t>
            </a:r>
          </a:p>
        </p:txBody>
      </p:sp>
      <p:sp>
        <p:nvSpPr>
          <p:cNvPr id="6" name="Text Placeholder 5"/>
          <p:cNvSpPr>
            <a:spLocks noGrp="1"/>
          </p:cNvSpPr>
          <p:nvPr>
            <p:ph type="body" sz="half" idx="16"/>
          </p:nvPr>
        </p:nvSpPr>
        <p:spPr/>
        <p:txBody>
          <a:bodyPr>
            <a:normAutofit/>
          </a:bodyPr>
          <a:lstStyle/>
          <a:p>
            <a:r>
              <a:rPr lang="en-US" sz="1600" dirty="0"/>
              <a:t>• Software as a Service </a:t>
            </a:r>
            <a:r>
              <a:rPr lang="en-US" sz="1600" dirty="0" smtClean="0"/>
              <a:t>(SaaS)</a:t>
            </a:r>
          </a:p>
          <a:p>
            <a:r>
              <a:rPr lang="en-US" sz="1600" dirty="0"/>
              <a:t>• Platform as a Service </a:t>
            </a:r>
            <a:r>
              <a:rPr lang="en-US" sz="1600" dirty="0" smtClean="0"/>
              <a:t>(PaaS)</a:t>
            </a:r>
          </a:p>
          <a:p>
            <a:r>
              <a:rPr lang="en-US" sz="1600" dirty="0"/>
              <a:t>• Infrastructure as a Service </a:t>
            </a:r>
            <a:r>
              <a:rPr lang="en-US" sz="1600" dirty="0" smtClean="0"/>
              <a:t>(IaaS</a:t>
            </a:r>
            <a:r>
              <a:rPr lang="en-US" sz="1600" dirty="0"/>
              <a:t>)</a:t>
            </a:r>
            <a:endParaRPr lang="en-IN" sz="1600" dirty="0"/>
          </a:p>
        </p:txBody>
      </p:sp>
      <p:sp>
        <p:nvSpPr>
          <p:cNvPr id="7" name="Text Placeholder 6"/>
          <p:cNvSpPr>
            <a:spLocks noGrp="1"/>
          </p:cNvSpPr>
          <p:nvPr>
            <p:ph type="body" sz="quarter" idx="13"/>
          </p:nvPr>
        </p:nvSpPr>
        <p:spPr>
          <a:xfrm>
            <a:off x="7124700" y="1981200"/>
            <a:ext cx="3642827" cy="576262"/>
          </a:xfrm>
        </p:spPr>
        <p:txBody>
          <a:bodyPr/>
          <a:lstStyle/>
          <a:p>
            <a:r>
              <a:rPr lang="en-IN" dirty="0" smtClean="0"/>
              <a:t>Levels of Cloud Service</a:t>
            </a:r>
            <a:endParaRPr lang="en-IN" dirty="0"/>
          </a:p>
        </p:txBody>
      </p:sp>
      <p:sp>
        <p:nvSpPr>
          <p:cNvPr id="8" name="Text Placeholder 7"/>
          <p:cNvSpPr>
            <a:spLocks noGrp="1"/>
          </p:cNvSpPr>
          <p:nvPr>
            <p:ph type="body" sz="half" idx="17"/>
          </p:nvPr>
        </p:nvSpPr>
        <p:spPr>
          <a:xfrm>
            <a:off x="7124700" y="2667000"/>
            <a:ext cx="3512198" cy="3589338"/>
          </a:xfrm>
        </p:spPr>
        <p:txBody>
          <a:bodyPr>
            <a:normAutofit/>
          </a:bodyPr>
          <a:lstStyle/>
          <a:p>
            <a:r>
              <a:rPr lang="en-IN" sz="1600" dirty="0" smtClean="0"/>
              <a:t>9. Application </a:t>
            </a:r>
          </a:p>
          <a:p>
            <a:r>
              <a:rPr lang="en-IN" sz="1600" dirty="0" smtClean="0"/>
              <a:t>8. Data </a:t>
            </a:r>
          </a:p>
          <a:p>
            <a:r>
              <a:rPr lang="en-IN" sz="1600" dirty="0" smtClean="0"/>
              <a:t>7. Runtime</a:t>
            </a:r>
          </a:p>
          <a:p>
            <a:r>
              <a:rPr lang="en-IN" sz="1600" dirty="0" smtClean="0"/>
              <a:t>6. Middleware</a:t>
            </a:r>
          </a:p>
          <a:p>
            <a:r>
              <a:rPr lang="en-IN" sz="1600" dirty="0" smtClean="0"/>
              <a:t>5.O/S</a:t>
            </a:r>
          </a:p>
          <a:p>
            <a:r>
              <a:rPr lang="en-IN" sz="1600" dirty="0" smtClean="0"/>
              <a:t>4. Virtualization</a:t>
            </a:r>
          </a:p>
          <a:p>
            <a:r>
              <a:rPr lang="en-IN" sz="1600" dirty="0" smtClean="0"/>
              <a:t>3. Servers</a:t>
            </a:r>
          </a:p>
          <a:p>
            <a:r>
              <a:rPr lang="en-IN" sz="1600" dirty="0" smtClean="0"/>
              <a:t>2. Storage</a:t>
            </a:r>
          </a:p>
          <a:p>
            <a:r>
              <a:rPr lang="en-IN" sz="1600" dirty="0" smtClean="0"/>
              <a:t>1. Network</a:t>
            </a:r>
            <a:endParaRPr lang="en-IN" sz="1600" dirty="0"/>
          </a:p>
        </p:txBody>
      </p:sp>
      <p:sp>
        <p:nvSpPr>
          <p:cNvPr id="9" name="Right Brace 8"/>
          <p:cNvSpPr/>
          <p:nvPr/>
        </p:nvSpPr>
        <p:spPr>
          <a:xfrm>
            <a:off x="8789437" y="2761861"/>
            <a:ext cx="251926" cy="1726163"/>
          </a:xfrm>
          <a:prstGeom prst="rightBrace">
            <a:avLst>
              <a:gd name="adj1" fmla="val 8333"/>
              <a:gd name="adj2" fmla="val 7378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10" name="Right Brace 9"/>
          <p:cNvSpPr/>
          <p:nvPr/>
        </p:nvSpPr>
        <p:spPr>
          <a:xfrm>
            <a:off x="9227976" y="2761861"/>
            <a:ext cx="270587" cy="4665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IN" dirty="0" smtClean="0"/>
              <a:t>    </a:t>
            </a:r>
            <a:endParaRPr lang="en-IN" dirty="0"/>
          </a:p>
        </p:txBody>
      </p:sp>
      <p:sp>
        <p:nvSpPr>
          <p:cNvPr id="11" name="Rectangle 10"/>
          <p:cNvSpPr/>
          <p:nvPr/>
        </p:nvSpPr>
        <p:spPr>
          <a:xfrm>
            <a:off x="9526555" y="2845837"/>
            <a:ext cx="1194319" cy="29858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smtClean="0"/>
              <a:t>PaaS</a:t>
            </a:r>
            <a:endParaRPr lang="en-IN" dirty="0"/>
          </a:p>
        </p:txBody>
      </p:sp>
      <p:sp>
        <p:nvSpPr>
          <p:cNvPr id="12" name="Rectangle 11"/>
          <p:cNvSpPr/>
          <p:nvPr/>
        </p:nvSpPr>
        <p:spPr>
          <a:xfrm>
            <a:off x="9097346" y="3920767"/>
            <a:ext cx="1212980" cy="28924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smtClean="0"/>
              <a:t>IaaS</a:t>
            </a:r>
            <a:endParaRPr lang="en-IN" dirty="0"/>
          </a:p>
        </p:txBody>
      </p:sp>
    </p:spTree>
    <p:extLst>
      <p:ext uri="{BB962C8B-B14F-4D97-AF65-F5344CB8AC3E}">
        <p14:creationId xmlns:p14="http://schemas.microsoft.com/office/powerpoint/2010/main" val="414324195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194318"/>
            <a:ext cx="8825658" cy="3583063"/>
          </a:xfrm>
        </p:spPr>
        <p:txBody>
          <a:bodyPr/>
          <a:lstStyle/>
          <a:p>
            <a:pPr algn="just"/>
            <a:r>
              <a:rPr lang="en-US" sz="4000" b="1" dirty="0">
                <a:solidFill>
                  <a:schemeClr val="bg1">
                    <a:lumMod val="95000"/>
                    <a:lumOff val="5000"/>
                  </a:schemeClr>
                </a:solidFill>
              </a:rPr>
              <a:t>Scenario: </a:t>
            </a:r>
            <a:r>
              <a:rPr lang="en-US" sz="3600" dirty="0">
                <a:solidFill>
                  <a:schemeClr val="tx1"/>
                </a:solidFill>
              </a:rPr>
              <a:t>A retail company wants to modernize its IT infrastructure by moving to the cloud. They have an on-premises data center hosting their online store, inventory management system, and customer </a:t>
            </a:r>
            <a:r>
              <a:rPr lang="en-US" sz="3600" dirty="0" smtClean="0">
                <a:solidFill>
                  <a:schemeClr val="tx1"/>
                </a:solidFill>
              </a:rPr>
              <a:t>database</a:t>
            </a:r>
            <a:r>
              <a:rPr lang="en-US" sz="3600" dirty="0" smtClean="0">
                <a:solidFill>
                  <a:schemeClr val="bg1">
                    <a:lumMod val="95000"/>
                    <a:lumOff val="5000"/>
                  </a:schemeClr>
                </a:solidFill>
              </a:rPr>
              <a:t>.</a:t>
            </a:r>
            <a:endParaRPr lang="en-IN" sz="4000" dirty="0">
              <a:solidFill>
                <a:schemeClr val="bg1">
                  <a:lumMod val="95000"/>
                  <a:lumOff val="5000"/>
                </a:schemeClr>
              </a:solidFill>
            </a:endParaRPr>
          </a:p>
        </p:txBody>
      </p:sp>
      <p:sp>
        <p:nvSpPr>
          <p:cNvPr id="3" name="Subtitle 2"/>
          <p:cNvSpPr>
            <a:spLocks noGrp="1"/>
          </p:cNvSpPr>
          <p:nvPr>
            <p:ph type="subTitle" idx="1"/>
          </p:nvPr>
        </p:nvSpPr>
        <p:spPr/>
        <p:txBody>
          <a:bodyPr/>
          <a:lstStyle/>
          <a:p>
            <a:r>
              <a:rPr lang="en-US" dirty="0" smtClean="0"/>
              <a:t>My </a:t>
            </a:r>
            <a:r>
              <a:rPr lang="en-US" dirty="0"/>
              <a:t>role: Cloud </a:t>
            </a:r>
            <a:r>
              <a:rPr lang="en-US" dirty="0" smtClean="0"/>
              <a:t>computing </a:t>
            </a:r>
            <a:r>
              <a:rPr lang="en-US" dirty="0"/>
              <a:t>designing migration </a:t>
            </a:r>
            <a:r>
              <a:rPr lang="en-US" dirty="0" smtClean="0"/>
              <a:t>strategy.</a:t>
            </a:r>
            <a:endParaRPr lang="en-IN" dirty="0"/>
          </a:p>
        </p:txBody>
      </p:sp>
    </p:spTree>
    <p:extLst>
      <p:ext uri="{BB962C8B-B14F-4D97-AF65-F5344CB8AC3E}">
        <p14:creationId xmlns:p14="http://schemas.microsoft.com/office/powerpoint/2010/main" val="89209968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bg1"/>
                </a:solidFill>
              </a:rPr>
              <a:t>Company's Objectives</a:t>
            </a:r>
            <a:endParaRPr lang="en-IN" dirty="0">
              <a:solidFill>
                <a:schemeClr val="bg1"/>
              </a:solidFill>
            </a:endParaRPr>
          </a:p>
        </p:txBody>
      </p:sp>
      <p:sp>
        <p:nvSpPr>
          <p:cNvPr id="3" name="Content Placeholder 2"/>
          <p:cNvSpPr>
            <a:spLocks noGrp="1"/>
          </p:cNvSpPr>
          <p:nvPr>
            <p:ph idx="1"/>
          </p:nvPr>
        </p:nvSpPr>
        <p:spPr/>
        <p:txBody>
          <a:bodyPr/>
          <a:lstStyle/>
          <a:p>
            <a:r>
              <a:rPr lang="en-IN" dirty="0"/>
              <a:t>Improve website </a:t>
            </a:r>
            <a:r>
              <a:rPr lang="en-IN" dirty="0" smtClean="0"/>
              <a:t>performance</a:t>
            </a:r>
          </a:p>
          <a:p>
            <a:r>
              <a:rPr lang="en-US" dirty="0"/>
              <a:t>Enhance scalability during peak </a:t>
            </a:r>
            <a:r>
              <a:rPr lang="en-US" dirty="0" smtClean="0"/>
              <a:t>seasons</a:t>
            </a:r>
          </a:p>
          <a:p>
            <a:r>
              <a:rPr lang="en-US" dirty="0" smtClean="0"/>
              <a:t>Cloud vendor and type of cloud</a:t>
            </a:r>
          </a:p>
          <a:p>
            <a:r>
              <a:rPr lang="en-US" dirty="0" smtClean="0"/>
              <a:t>Cost Structures – On-premise vs Cloud vs Hybrid</a:t>
            </a:r>
          </a:p>
          <a:p>
            <a:r>
              <a:rPr lang="en-US" dirty="0" smtClean="0"/>
              <a:t>Security and data protection</a:t>
            </a:r>
          </a:p>
          <a:p>
            <a:r>
              <a:rPr lang="en-US" dirty="0" smtClean="0"/>
              <a:t>Backup and disaster recovery</a:t>
            </a:r>
          </a:p>
          <a:p>
            <a:r>
              <a:rPr lang="en-US" dirty="0" smtClean="0"/>
              <a:t>Portability: Ability to migrate or switch service providers easily</a:t>
            </a:r>
          </a:p>
          <a:p>
            <a:r>
              <a:rPr lang="en-US" dirty="0"/>
              <a:t>Stay competitive and modernize IT infrastructure</a:t>
            </a:r>
            <a:endParaRPr lang="en-IN" dirty="0"/>
          </a:p>
        </p:txBody>
      </p:sp>
    </p:spTree>
    <p:extLst>
      <p:ext uri="{BB962C8B-B14F-4D97-AF65-F5344CB8AC3E}">
        <p14:creationId xmlns:p14="http://schemas.microsoft.com/office/powerpoint/2010/main" val="275515385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1458" y="1278293"/>
            <a:ext cx="5690542" cy="4142793"/>
          </a:xfrm>
          <a:prstGeom prst="rect">
            <a:avLst/>
          </a:prstGeom>
        </p:spPr>
        <p:style>
          <a:lnRef idx="2">
            <a:schemeClr val="accent1">
              <a:shade val="50000"/>
            </a:schemeClr>
          </a:lnRef>
          <a:fillRef idx="1">
            <a:schemeClr val="accent1"/>
          </a:fillRef>
          <a:effectRef idx="0">
            <a:schemeClr val="accent1"/>
          </a:effectRef>
          <a:fontRef idx="minor">
            <a:schemeClr val="lt1"/>
          </a:fontRef>
        </p:style>
      </p:pic>
      <p:sp>
        <p:nvSpPr>
          <p:cNvPr id="2" name="Title 1"/>
          <p:cNvSpPr>
            <a:spLocks noGrp="1"/>
          </p:cNvSpPr>
          <p:nvPr>
            <p:ph type="title"/>
          </p:nvPr>
        </p:nvSpPr>
        <p:spPr/>
        <p:txBody>
          <a:bodyPr/>
          <a:lstStyle/>
          <a:p>
            <a:r>
              <a:rPr lang="en-US" b="1" dirty="0">
                <a:solidFill>
                  <a:schemeClr val="bg1"/>
                </a:solidFill>
              </a:rPr>
              <a:t>Why Migrate to the Cloud?</a:t>
            </a:r>
            <a:endParaRPr lang="en-IN" sz="2000" dirty="0">
              <a:solidFill>
                <a:schemeClr val="bg1">
                  <a:lumMod val="85000"/>
                  <a:lumOff val="15000"/>
                </a:schemeClr>
              </a:solidFill>
            </a:endParaRPr>
          </a:p>
        </p:txBody>
      </p:sp>
      <p:sp>
        <p:nvSpPr>
          <p:cNvPr id="3" name="Content Placeholder 2"/>
          <p:cNvSpPr>
            <a:spLocks noGrp="1"/>
          </p:cNvSpPr>
          <p:nvPr>
            <p:ph idx="1"/>
          </p:nvPr>
        </p:nvSpPr>
        <p:spPr/>
        <p:txBody>
          <a:bodyPr/>
          <a:lstStyle/>
          <a:p>
            <a:r>
              <a:rPr lang="en-US" dirty="0">
                <a:solidFill>
                  <a:schemeClr val="bg1">
                    <a:lumMod val="85000"/>
                    <a:lumOff val="15000"/>
                  </a:schemeClr>
                </a:solidFill>
              </a:rPr>
              <a:t>Improved Performance</a:t>
            </a:r>
          </a:p>
          <a:p>
            <a:pPr lvl="1"/>
            <a:r>
              <a:rPr lang="en-US" dirty="0">
                <a:solidFill>
                  <a:schemeClr val="bg1">
                    <a:lumMod val="85000"/>
                    <a:lumOff val="15000"/>
                  </a:schemeClr>
                </a:solidFill>
              </a:rPr>
              <a:t>Faster website, better user experience</a:t>
            </a:r>
          </a:p>
          <a:p>
            <a:r>
              <a:rPr lang="en-US" dirty="0">
                <a:solidFill>
                  <a:schemeClr val="bg1">
                    <a:lumMod val="85000"/>
                    <a:lumOff val="15000"/>
                  </a:schemeClr>
                </a:solidFill>
              </a:rPr>
              <a:t>Scalability</a:t>
            </a:r>
          </a:p>
          <a:p>
            <a:pPr lvl="1"/>
            <a:r>
              <a:rPr lang="en-US" dirty="0">
                <a:solidFill>
                  <a:schemeClr val="bg1">
                    <a:lumMod val="85000"/>
                    <a:lumOff val="15000"/>
                  </a:schemeClr>
                </a:solidFill>
              </a:rPr>
              <a:t>Flexible resource allocation based on demand</a:t>
            </a:r>
          </a:p>
          <a:p>
            <a:r>
              <a:rPr lang="en-US" dirty="0">
                <a:solidFill>
                  <a:schemeClr val="bg1">
                    <a:lumMod val="85000"/>
                    <a:lumOff val="15000"/>
                  </a:schemeClr>
                </a:solidFill>
              </a:rPr>
              <a:t>Cost Reduction</a:t>
            </a:r>
          </a:p>
          <a:p>
            <a:pPr lvl="1"/>
            <a:r>
              <a:rPr lang="en-US" dirty="0">
                <a:solidFill>
                  <a:schemeClr val="bg1">
                    <a:lumMod val="85000"/>
                    <a:lumOff val="15000"/>
                  </a:schemeClr>
                </a:solidFill>
              </a:rPr>
              <a:t>Elimination of on-premises hardware expenses</a:t>
            </a:r>
          </a:p>
          <a:p>
            <a:r>
              <a:rPr lang="en-US" dirty="0">
                <a:solidFill>
                  <a:schemeClr val="bg1">
                    <a:lumMod val="85000"/>
                    <a:lumOff val="15000"/>
                  </a:schemeClr>
                </a:solidFill>
              </a:rPr>
              <a:t>Enhanced Agility</a:t>
            </a:r>
          </a:p>
          <a:p>
            <a:pPr lvl="1"/>
            <a:r>
              <a:rPr lang="en-US" dirty="0">
                <a:solidFill>
                  <a:schemeClr val="bg1">
                    <a:lumMod val="85000"/>
                    <a:lumOff val="15000"/>
                  </a:schemeClr>
                </a:solidFill>
              </a:rPr>
              <a:t>Quick deployment of new features and updates</a:t>
            </a:r>
          </a:p>
          <a:p>
            <a:endParaRPr lang="en-IN" dirty="0"/>
          </a:p>
        </p:txBody>
      </p:sp>
      <p:sp>
        <p:nvSpPr>
          <p:cNvPr id="5" name="Rectangle 4"/>
          <p:cNvSpPr/>
          <p:nvPr/>
        </p:nvSpPr>
        <p:spPr>
          <a:xfrm>
            <a:off x="7044612" y="1380931"/>
            <a:ext cx="1315617" cy="2425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27016888"/>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56204"/>
          </a:xfrm>
        </p:spPr>
        <p:txBody>
          <a:bodyPr/>
          <a:lstStyle/>
          <a:p>
            <a:r>
              <a:rPr lang="en-IN" b="1" dirty="0">
                <a:solidFill>
                  <a:schemeClr val="bg1">
                    <a:lumMod val="85000"/>
                    <a:lumOff val="15000"/>
                  </a:schemeClr>
                </a:solidFill>
              </a:rPr>
              <a:t>Cloud Service Model</a:t>
            </a:r>
            <a:endParaRPr lang="en-IN" dirty="0">
              <a:solidFill>
                <a:schemeClr val="bg1">
                  <a:lumMod val="85000"/>
                  <a:lumOff val="15000"/>
                </a:schemeClr>
              </a:solidFill>
            </a:endParaRPr>
          </a:p>
        </p:txBody>
      </p:sp>
      <p:sp>
        <p:nvSpPr>
          <p:cNvPr id="3" name="Text Placeholder 2"/>
          <p:cNvSpPr>
            <a:spLocks noGrp="1"/>
          </p:cNvSpPr>
          <p:nvPr>
            <p:ph type="body" idx="1"/>
          </p:nvPr>
        </p:nvSpPr>
        <p:spPr>
          <a:xfrm>
            <a:off x="1103313" y="1502230"/>
            <a:ext cx="4793634" cy="587828"/>
          </a:xfrm>
        </p:spPr>
        <p:txBody>
          <a:bodyPr/>
          <a:lstStyle/>
          <a:p>
            <a:r>
              <a:rPr lang="en-IN" sz="2300" dirty="0"/>
              <a:t>Infrastructure as a Service (IaaS)</a:t>
            </a:r>
            <a:endParaRPr lang="en-IN" sz="2300" dirty="0"/>
          </a:p>
        </p:txBody>
      </p:sp>
      <p:sp>
        <p:nvSpPr>
          <p:cNvPr id="4" name="Content Placeholder 3"/>
          <p:cNvSpPr>
            <a:spLocks noGrp="1"/>
          </p:cNvSpPr>
          <p:nvPr>
            <p:ph sz="half" idx="2"/>
          </p:nvPr>
        </p:nvSpPr>
        <p:spPr>
          <a:xfrm>
            <a:off x="1103312" y="2183366"/>
            <a:ext cx="4793635" cy="4072972"/>
          </a:xfrm>
        </p:spPr>
        <p:txBody>
          <a:bodyPr/>
          <a:lstStyle/>
          <a:p>
            <a:r>
              <a:rPr lang="en-US" dirty="0"/>
              <a:t>Provides virtualized computing resources.</a:t>
            </a:r>
          </a:p>
          <a:p>
            <a:r>
              <a:rPr lang="en-US" dirty="0"/>
              <a:t>You manage applications and configurations on the virtual machines.</a:t>
            </a:r>
          </a:p>
          <a:p>
            <a:r>
              <a:rPr lang="en-US" dirty="0"/>
              <a:t>Offers flexibility, control, and easy migration for existing workloads.</a:t>
            </a:r>
          </a:p>
          <a:p>
            <a:r>
              <a:rPr lang="en-US" dirty="0"/>
              <a:t>Suitable for scenarios needing custom software installations.</a:t>
            </a:r>
          </a:p>
          <a:p>
            <a:endParaRPr lang="en-IN" dirty="0"/>
          </a:p>
        </p:txBody>
      </p:sp>
      <p:sp>
        <p:nvSpPr>
          <p:cNvPr id="5" name="Text Placeholder 4"/>
          <p:cNvSpPr>
            <a:spLocks noGrp="1"/>
          </p:cNvSpPr>
          <p:nvPr>
            <p:ph type="body" sz="quarter" idx="3"/>
          </p:nvPr>
        </p:nvSpPr>
        <p:spPr>
          <a:xfrm>
            <a:off x="6027576" y="1502229"/>
            <a:ext cx="4907902" cy="587829"/>
          </a:xfrm>
        </p:spPr>
        <p:txBody>
          <a:bodyPr/>
          <a:lstStyle/>
          <a:p>
            <a:r>
              <a:rPr lang="en-IN" dirty="0"/>
              <a:t>Platform as a Service (PaaS</a:t>
            </a:r>
            <a:r>
              <a:rPr lang="en-IN" dirty="0" smtClean="0"/>
              <a:t>)</a:t>
            </a:r>
            <a:endParaRPr lang="en-IN" dirty="0"/>
          </a:p>
        </p:txBody>
      </p:sp>
      <p:sp>
        <p:nvSpPr>
          <p:cNvPr id="6" name="Content Placeholder 5"/>
          <p:cNvSpPr>
            <a:spLocks noGrp="1"/>
          </p:cNvSpPr>
          <p:nvPr>
            <p:ph sz="quarter" idx="4"/>
          </p:nvPr>
        </p:nvSpPr>
        <p:spPr>
          <a:xfrm>
            <a:off x="6027576" y="2183365"/>
            <a:ext cx="4907902" cy="4072973"/>
          </a:xfrm>
        </p:spPr>
        <p:txBody>
          <a:bodyPr/>
          <a:lstStyle/>
          <a:p>
            <a:r>
              <a:rPr lang="en-US" dirty="0"/>
              <a:t>Offers a platform for developing, deploying, and managing applications.</a:t>
            </a:r>
          </a:p>
          <a:p>
            <a:r>
              <a:rPr lang="en-US" dirty="0"/>
              <a:t>Cloud provider manages hardware and operating systems.</a:t>
            </a:r>
          </a:p>
          <a:p>
            <a:r>
              <a:rPr lang="en-US" dirty="0"/>
              <a:t>Simplifies development, enables faster time-to-market, and reduces maintenance.</a:t>
            </a:r>
          </a:p>
          <a:p>
            <a:r>
              <a:rPr lang="en-US" dirty="0"/>
              <a:t>May have limitations on customization and can lead to vendor lock-in.</a:t>
            </a:r>
          </a:p>
          <a:p>
            <a:endParaRPr lang="en-IN" dirty="0"/>
          </a:p>
        </p:txBody>
      </p:sp>
      <p:sp>
        <p:nvSpPr>
          <p:cNvPr id="7" name="Rectangle 6"/>
          <p:cNvSpPr/>
          <p:nvPr/>
        </p:nvSpPr>
        <p:spPr>
          <a:xfrm>
            <a:off x="1103312" y="5467739"/>
            <a:ext cx="9832166" cy="127829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latin typeface="Bahnschrift Light" panose="020B0502040204020203" pitchFamily="34" charset="0"/>
              </a:rPr>
              <a:t>Choosing the Right Model:</a:t>
            </a:r>
            <a:endParaRPr lang="en-US" sz="1400" dirty="0">
              <a:latin typeface="Bahnschrift Light" panose="020B0502040204020203" pitchFamily="34" charset="0"/>
            </a:endParaRPr>
          </a:p>
          <a:p>
            <a:r>
              <a:rPr lang="en-US" sz="1400" dirty="0">
                <a:latin typeface="Bahnschrift Light" panose="020B0502040204020203" pitchFamily="34" charset="0"/>
              </a:rPr>
              <a:t>For the retail company:</a:t>
            </a:r>
          </a:p>
          <a:p>
            <a:pPr lvl="1"/>
            <a:r>
              <a:rPr lang="en-US" sz="1400" dirty="0">
                <a:latin typeface="Bahnschrift Light" panose="020B0502040204020203" pitchFamily="34" charset="0"/>
              </a:rPr>
              <a:t>Migrate data center and existing systems to IaaS for control and flexibility.</a:t>
            </a:r>
          </a:p>
          <a:p>
            <a:pPr lvl="1"/>
            <a:r>
              <a:rPr lang="en-US" sz="1400" dirty="0">
                <a:latin typeface="Bahnschrift Light" panose="020B0502040204020203" pitchFamily="34" charset="0"/>
              </a:rPr>
              <a:t>Use PaaS for applications like inventory management for faster development.</a:t>
            </a:r>
          </a:p>
          <a:p>
            <a:r>
              <a:rPr lang="en-US" sz="1400" dirty="0">
                <a:latin typeface="Bahnschrift Light" panose="020B0502040204020203" pitchFamily="34" charset="0"/>
              </a:rPr>
              <a:t>Consider factors like existing technology, development needs, and IT expertise when making the decision. A combination of IaaS and PaaS can offer a balanced approach to meet the company's objectives.</a:t>
            </a:r>
          </a:p>
        </p:txBody>
      </p:sp>
    </p:spTree>
    <p:extLst>
      <p:ext uri="{BB962C8B-B14F-4D97-AF65-F5344CB8AC3E}">
        <p14:creationId xmlns:p14="http://schemas.microsoft.com/office/powerpoint/2010/main" val="2018216765"/>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595243" y="2337136"/>
            <a:ext cx="6222386" cy="3662448"/>
          </a:xfrm>
          <a:prstGeom prst="rect">
            <a:avLst/>
          </a:prstGeom>
          <a:effectLst>
            <a:glow rad="228600">
              <a:schemeClr val="accent3">
                <a:satMod val="175000"/>
                <a:alpha val="40000"/>
              </a:schemeClr>
            </a:glow>
            <a:reflection blurRad="6350" stA="52000" endA="300" endPos="35000" dir="5400000" sy="-100000" algn="bl" rotWithShape="0"/>
          </a:effectLst>
          <a:scene3d>
            <a:camera prst="isometricOffAxis2Left"/>
            <a:lightRig rig="threePt" dir="t"/>
          </a:scene3d>
        </p:spPr>
        <p:style>
          <a:lnRef idx="2">
            <a:schemeClr val="accent2">
              <a:shade val="50000"/>
            </a:schemeClr>
          </a:lnRef>
          <a:fillRef idx="1">
            <a:schemeClr val="accent2"/>
          </a:fillRef>
          <a:effectRef idx="0">
            <a:schemeClr val="accent2"/>
          </a:effectRef>
          <a:fontRef idx="minor">
            <a:schemeClr val="lt1"/>
          </a:fontRef>
        </p:style>
      </p:pic>
      <p:sp>
        <p:nvSpPr>
          <p:cNvPr id="2" name="Title 1"/>
          <p:cNvSpPr>
            <a:spLocks noGrp="1"/>
          </p:cNvSpPr>
          <p:nvPr>
            <p:ph type="title"/>
          </p:nvPr>
        </p:nvSpPr>
        <p:spPr>
          <a:xfrm>
            <a:off x="646111" y="452718"/>
            <a:ext cx="9404723" cy="1002858"/>
          </a:xfrm>
        </p:spPr>
        <p:txBody>
          <a:bodyPr/>
          <a:lstStyle/>
          <a:p>
            <a:r>
              <a:rPr lang="en-IN" b="1" dirty="0">
                <a:solidFill>
                  <a:schemeClr val="bg1">
                    <a:lumMod val="85000"/>
                    <a:lumOff val="15000"/>
                  </a:schemeClr>
                </a:solidFill>
              </a:rPr>
              <a:t>Data Migration Considerations</a:t>
            </a:r>
            <a:endParaRPr lang="en-IN" dirty="0">
              <a:solidFill>
                <a:schemeClr val="bg1">
                  <a:lumMod val="85000"/>
                  <a:lumOff val="15000"/>
                </a:schemeClr>
              </a:solidFill>
            </a:endParaRPr>
          </a:p>
        </p:txBody>
      </p:sp>
      <p:sp>
        <p:nvSpPr>
          <p:cNvPr id="3" name="Content Placeholder 2"/>
          <p:cNvSpPr>
            <a:spLocks noGrp="1"/>
          </p:cNvSpPr>
          <p:nvPr>
            <p:ph idx="1"/>
          </p:nvPr>
        </p:nvSpPr>
        <p:spPr>
          <a:xfrm>
            <a:off x="1103312" y="1455576"/>
            <a:ext cx="8946541" cy="4792823"/>
          </a:xfrm>
        </p:spPr>
        <p:txBody>
          <a:bodyPr/>
          <a:lstStyle/>
          <a:p>
            <a:r>
              <a:rPr lang="en-IN" dirty="0"/>
              <a:t>Data Security</a:t>
            </a:r>
          </a:p>
          <a:p>
            <a:pPr lvl="1"/>
            <a:r>
              <a:rPr lang="en-IN" dirty="0"/>
              <a:t>Encryption during transit and at rest</a:t>
            </a:r>
          </a:p>
          <a:p>
            <a:r>
              <a:rPr lang="en-IN" dirty="0"/>
              <a:t>Data Consistency</a:t>
            </a:r>
          </a:p>
          <a:p>
            <a:pPr lvl="1"/>
            <a:r>
              <a:rPr lang="en-IN" dirty="0"/>
              <a:t>Ensuring accuracy and integrity</a:t>
            </a:r>
          </a:p>
          <a:p>
            <a:r>
              <a:rPr lang="en-IN" dirty="0"/>
              <a:t>Bandwidth and Latency</a:t>
            </a:r>
          </a:p>
          <a:p>
            <a:pPr lvl="1"/>
            <a:r>
              <a:rPr lang="en-IN" dirty="0"/>
              <a:t>Network performance impact</a:t>
            </a:r>
          </a:p>
          <a:p>
            <a:r>
              <a:rPr lang="en-IN" dirty="0"/>
              <a:t>Downtime Minimization</a:t>
            </a:r>
          </a:p>
          <a:p>
            <a:pPr lvl="1"/>
            <a:r>
              <a:rPr lang="en-IN" dirty="0"/>
              <a:t>Planning for minimal disruption</a:t>
            </a:r>
          </a:p>
          <a:p>
            <a:endParaRPr lang="en-IN" dirty="0"/>
          </a:p>
        </p:txBody>
      </p:sp>
    </p:spTree>
    <p:extLst>
      <p:ext uri="{BB962C8B-B14F-4D97-AF65-F5344CB8AC3E}">
        <p14:creationId xmlns:p14="http://schemas.microsoft.com/office/powerpoint/2010/main" val="1387830762"/>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56204"/>
          </a:xfrm>
        </p:spPr>
        <p:txBody>
          <a:bodyPr/>
          <a:lstStyle/>
          <a:p>
            <a:r>
              <a:rPr lang="en-IN" b="1" dirty="0">
                <a:solidFill>
                  <a:schemeClr val="bg1">
                    <a:lumMod val="85000"/>
                    <a:lumOff val="15000"/>
                  </a:schemeClr>
                </a:solidFill>
              </a:rPr>
              <a:t>High Availability Strategies</a:t>
            </a:r>
            <a:endParaRPr lang="en-IN" dirty="0">
              <a:solidFill>
                <a:schemeClr val="bg1">
                  <a:lumMod val="85000"/>
                  <a:lumOff val="15000"/>
                </a:schemeClr>
              </a:solidFill>
            </a:endParaRPr>
          </a:p>
        </p:txBody>
      </p:sp>
      <p:sp>
        <p:nvSpPr>
          <p:cNvPr id="3" name="Content Placeholder 2"/>
          <p:cNvSpPr>
            <a:spLocks noGrp="1"/>
          </p:cNvSpPr>
          <p:nvPr>
            <p:ph idx="1"/>
          </p:nvPr>
        </p:nvSpPr>
        <p:spPr>
          <a:xfrm>
            <a:off x="1103312" y="1483567"/>
            <a:ext cx="8946541" cy="4764832"/>
          </a:xfrm>
        </p:spPr>
        <p:txBody>
          <a:bodyPr/>
          <a:lstStyle/>
          <a:p>
            <a:r>
              <a:rPr lang="en-US" dirty="0"/>
              <a:t>Load Balancing</a:t>
            </a:r>
          </a:p>
          <a:p>
            <a:pPr lvl="1"/>
            <a:r>
              <a:rPr lang="en-US" dirty="0"/>
              <a:t>Distributing traffic for optimal performance</a:t>
            </a:r>
          </a:p>
          <a:p>
            <a:r>
              <a:rPr lang="en-US" dirty="0"/>
              <a:t>Multi-Region Deployment</a:t>
            </a:r>
          </a:p>
          <a:p>
            <a:pPr lvl="1"/>
            <a:r>
              <a:rPr lang="en-US" dirty="0"/>
              <a:t>Reducing impact of outages</a:t>
            </a:r>
          </a:p>
          <a:p>
            <a:r>
              <a:rPr lang="en-US" dirty="0"/>
              <a:t>Automated Scaling</a:t>
            </a:r>
          </a:p>
          <a:p>
            <a:pPr lvl="1"/>
            <a:r>
              <a:rPr lang="en-US" dirty="0"/>
              <a:t>Adjusting resources based on demand</a:t>
            </a:r>
          </a:p>
          <a:p>
            <a:r>
              <a:rPr lang="en-US" dirty="0"/>
              <a:t>Disaster Recovery Plan</a:t>
            </a:r>
          </a:p>
          <a:p>
            <a:pPr lvl="1"/>
            <a:r>
              <a:rPr lang="en-US" dirty="0"/>
              <a:t>Quick recovery from disruptions</a:t>
            </a:r>
          </a:p>
          <a:p>
            <a:endParaRPr lang="en-IN" dirty="0"/>
          </a:p>
        </p:txBody>
      </p:sp>
    </p:spTree>
    <p:extLst>
      <p:ext uri="{BB962C8B-B14F-4D97-AF65-F5344CB8AC3E}">
        <p14:creationId xmlns:p14="http://schemas.microsoft.com/office/powerpoint/2010/main" val="14777659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109</TotalTime>
  <Words>1214</Words>
  <Application>Microsoft Office PowerPoint</Application>
  <PresentationFormat>Widescreen</PresentationFormat>
  <Paragraphs>146</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Bahnschrift Light</vt:lpstr>
      <vt:lpstr>Century Gothic</vt:lpstr>
      <vt:lpstr>Wingdings 3</vt:lpstr>
      <vt:lpstr>Ion</vt:lpstr>
      <vt:lpstr>“Designing a Cloud Computing Architecture for small Business Organization”</vt:lpstr>
      <vt:lpstr>CONTENT</vt:lpstr>
      <vt:lpstr>Cloud computing is the delivery of different services through the Internet. These resources include tools and applications like data storage, servers, databases, networking, and software.</vt:lpstr>
      <vt:lpstr>Scenario: A retail company wants to modernize its IT infrastructure by moving to the cloud. They have an on-premises data center hosting their online store, inventory management system, and customer database.</vt:lpstr>
      <vt:lpstr>Company's Objectives</vt:lpstr>
      <vt:lpstr>Why Migrate to the Cloud?</vt:lpstr>
      <vt:lpstr>Cloud Service Model</vt:lpstr>
      <vt:lpstr>Data Migration Considerations</vt:lpstr>
      <vt:lpstr>High Availability Strategies</vt:lpstr>
      <vt:lpstr>Security in the Cloud</vt:lpstr>
      <vt:lpstr>Implementation Roadmap</vt:lpstr>
      <vt:lpstr>Conclusion</vt:lpstr>
      <vt:lpstr>Q&amp;A</vt:lpstr>
      <vt:lpstr>Q&amp;A</vt:lpstr>
      <vt:lpstr>Acknowledgement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a Cloud Computing Architecture for small Business Organization”</dc:title>
  <dc:creator>Pratik Raj</dc:creator>
  <cp:lastModifiedBy>Pratik Raj</cp:lastModifiedBy>
  <cp:revision>12</cp:revision>
  <dcterms:created xsi:type="dcterms:W3CDTF">2023-08-05T18:45:33Z</dcterms:created>
  <dcterms:modified xsi:type="dcterms:W3CDTF">2023-08-05T20:35:12Z</dcterms:modified>
</cp:coreProperties>
</file>

<file path=docProps/thumbnail.jpeg>
</file>